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1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057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99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87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94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32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57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560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5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73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67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14DE3-3359-4EAB-8F9C-A1DCC2CFE522}" type="datetimeFigureOut">
              <a:rPr lang="it-IT" smtClean="0"/>
              <a:t>04/06/2015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A1F6-C2E0-4C2D-95BD-1BA91EA6AC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32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Il cammino dei Centri per l’Istruzione degli adulti.</a:t>
            </a:r>
            <a:br>
              <a:rPr lang="it-IT" b="1" dirty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2200" b="1" i="1" dirty="0" smtClean="0"/>
              <a:t>Dai </a:t>
            </a:r>
            <a:r>
              <a:rPr lang="it-IT" sz="2200" b="1" i="1" dirty="0"/>
              <a:t>corsi E.D.A. alla nuova identità di centri per la</a:t>
            </a:r>
            <a:br>
              <a:rPr lang="it-IT" sz="2200" b="1" i="1" dirty="0"/>
            </a:br>
            <a:r>
              <a:rPr lang="it-IT" sz="2200" b="1" i="1" dirty="0"/>
              <a:t>formazione permanente </a:t>
            </a:r>
            <a:r>
              <a:rPr lang="it-IT" sz="2200" b="1" i="1" dirty="0" smtClean="0"/>
              <a:t>e </a:t>
            </a:r>
            <a:r>
              <a:rPr lang="it-IT" sz="2200" b="1" i="1" dirty="0"/>
              <a:t>ai punti critici da</a:t>
            </a:r>
            <a:br>
              <a:rPr lang="it-IT" sz="2200" b="1" i="1" dirty="0"/>
            </a:br>
            <a:r>
              <a:rPr lang="it-IT" sz="2200" b="1" i="1" dirty="0"/>
              <a:t>approfondire a livello </a:t>
            </a:r>
            <a:r>
              <a:rPr lang="it-IT" sz="2200" b="1" i="1" dirty="0" smtClean="0"/>
              <a:t>normativo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64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dato di riferimento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Proiezioni al 2020 CEDEFOP</a:t>
            </a:r>
          </a:p>
          <a:p>
            <a:pPr lvl="1"/>
            <a:r>
              <a:rPr lang="it-IT" dirty="0" smtClean="0"/>
              <a:t>MEDIA LAVORATORI BASSA QUALIFICAZIONE IN ITALIA AL 37,5 % CONTRO MEDIA EUROPEA DEL 19,4%;</a:t>
            </a:r>
          </a:p>
          <a:p>
            <a:pPr lvl="1"/>
            <a:r>
              <a:rPr lang="it-IT" dirty="0" smtClean="0"/>
              <a:t>FORZA LAVORO ALTAMENTE QUALIFICATA AL 17% CONTRO MEDIA EUROPEA DEL 32%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882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ritardo di sistema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Bassa natalità</a:t>
            </a:r>
          </a:p>
          <a:p>
            <a:r>
              <a:rPr lang="it-IT" dirty="0" smtClean="0"/>
              <a:t>Basso tasso di istruzione</a:t>
            </a:r>
          </a:p>
          <a:p>
            <a:r>
              <a:rPr lang="it-IT" dirty="0" smtClean="0"/>
              <a:t>Qualità modesta dei risultati di istruzione</a:t>
            </a:r>
          </a:p>
          <a:p>
            <a:pPr lvl="1"/>
            <a:r>
              <a:rPr lang="it-IT" dirty="0" smtClean="0"/>
              <a:t>35% della popolazione in condizione di </a:t>
            </a:r>
            <a:r>
              <a:rPr lang="it-IT" dirty="0" err="1" smtClean="0"/>
              <a:t>illetteratismo</a:t>
            </a:r>
            <a:endParaRPr lang="it-IT" dirty="0" smtClean="0"/>
          </a:p>
          <a:p>
            <a:pPr lvl="1"/>
            <a:r>
              <a:rPr lang="it-IT" dirty="0" smtClean="0"/>
              <a:t>30% della popolazione a rischio di obsolescenza delle proprie competenze fragili</a:t>
            </a:r>
          </a:p>
          <a:p>
            <a:pPr lvl="8"/>
            <a:r>
              <a:rPr lang="it-IT" dirty="0" smtClean="0"/>
              <a:t>FONTE: </a:t>
            </a:r>
            <a:r>
              <a:rPr lang="it-IT" dirty="0" err="1" smtClean="0"/>
              <a:t>Treelle</a:t>
            </a:r>
            <a:r>
              <a:rPr lang="it-IT" dirty="0" smtClean="0"/>
              <a:t>, 2010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569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Perché l’istruzione degli adulti è centrale?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Consiglio </a:t>
            </a:r>
            <a:r>
              <a:rPr lang="it-IT" dirty="0"/>
              <a:t>dell’Unione </a:t>
            </a:r>
            <a:r>
              <a:rPr lang="it-IT" dirty="0" smtClean="0"/>
              <a:t>Europea, </a:t>
            </a:r>
            <a:r>
              <a:rPr lang="it-IT" dirty="0"/>
              <a:t>“Un quadro strategico per la cooperazione europea nel settore dell’istruzione e della formazione” (12.5.2009</a:t>
            </a:r>
            <a:r>
              <a:rPr lang="it-IT" dirty="0" smtClean="0"/>
              <a:t>)</a:t>
            </a:r>
          </a:p>
          <a:p>
            <a:r>
              <a:rPr lang="it-IT" dirty="0" smtClean="0"/>
              <a:t>Fino </a:t>
            </a:r>
            <a:r>
              <a:rPr lang="it-IT" dirty="0"/>
              <a:t>al 2020 quattro obiettivi </a:t>
            </a:r>
            <a:r>
              <a:rPr lang="it-IT" dirty="0" smtClean="0"/>
              <a:t>strategici</a:t>
            </a:r>
            <a:r>
              <a:rPr lang="it-IT" dirty="0"/>
              <a:t> </a:t>
            </a:r>
            <a:endParaRPr lang="it-IT" dirty="0" smtClean="0"/>
          </a:p>
          <a:p>
            <a:r>
              <a:rPr lang="it-IT" dirty="0" smtClean="0"/>
              <a:t>Il primo è </a:t>
            </a:r>
            <a:r>
              <a:rPr lang="it-IT" i="1" dirty="0" smtClean="0"/>
              <a:t>fare </a:t>
            </a:r>
            <a:r>
              <a:rPr lang="it-IT" i="1" dirty="0"/>
              <a:t>in modo che l’apprendimento permanente e la mobilità divengano una realtà </a:t>
            </a:r>
          </a:p>
        </p:txBody>
      </p:sp>
    </p:spTree>
    <p:extLst>
      <p:ext uri="{BB962C8B-B14F-4D97-AF65-F5344CB8AC3E}">
        <p14:creationId xmlns:p14="http://schemas.microsoft.com/office/powerpoint/2010/main" val="236269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Obiettivi e strumenti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In questo documento gli Stati membri dell’UE (e quindi anche l’Italia) convengono che entro il 2020 una media di almeno il 15% di adulti dovrebbe partecipare all’apprendimento permanente</a:t>
            </a:r>
            <a:r>
              <a:rPr lang="it-IT" dirty="0" smtClean="0"/>
              <a:t>.</a:t>
            </a:r>
          </a:p>
          <a:p>
            <a:r>
              <a:rPr lang="it-IT" b="1" dirty="0" smtClean="0"/>
              <a:t>Il CPIA come spazio organizzativo dell’apprendimento degli adulti</a:t>
            </a:r>
            <a:r>
              <a:rPr lang="it-IT" dirty="0" smtClean="0"/>
              <a:t>: completamento, rientro, progettazione, </a:t>
            </a:r>
            <a:r>
              <a:rPr lang="it-IT" dirty="0" err="1" smtClean="0"/>
              <a:t>reticolarità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497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Criticità normativa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Valore esterno della certificazione e sistema europeo delle qualifiche</a:t>
            </a:r>
          </a:p>
          <a:p>
            <a:r>
              <a:rPr lang="it-IT" dirty="0" smtClean="0"/>
              <a:t>Meccanismo di valutazione dei percorsi didattici di secondo livello</a:t>
            </a:r>
          </a:p>
          <a:p>
            <a:r>
              <a:rPr lang="it-IT" dirty="0" smtClean="0"/>
              <a:t>Modalità gestionali dell’accordo di rete e complessità della regia della rete per l’apprendimento permanente</a:t>
            </a:r>
          </a:p>
          <a:p>
            <a:r>
              <a:rPr lang="it-IT" dirty="0" smtClean="0"/>
              <a:t>OM 455/97: aspetti da rivalutare	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346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rivalutare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Sistema crediti e libretto personale</a:t>
            </a:r>
          </a:p>
          <a:p>
            <a:r>
              <a:rPr lang="it-IT" dirty="0" smtClean="0"/>
              <a:t>Comitato provinciale educazione degli adulti</a:t>
            </a:r>
          </a:p>
          <a:p>
            <a:r>
              <a:rPr lang="it-IT" dirty="0" smtClean="0"/>
              <a:t>Modalità gestionali dell’accordo di rete e complessità della regia della rete per l’apprendimento permanente</a:t>
            </a:r>
          </a:p>
          <a:p>
            <a:r>
              <a:rPr lang="it-IT" dirty="0" smtClean="0"/>
              <a:t>	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264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239</Words>
  <Application>Microsoft Office PowerPoint</Application>
  <PresentationFormat>Presentazione su schermo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Il cammino dei Centri per l’Istruzione degli adulti.  Dai corsi E.D.A. alla nuova identità di centri per la formazione permanente e ai punti critici da approfondire a livello normativo</vt:lpstr>
      <vt:lpstr>Un dato di riferimento</vt:lpstr>
      <vt:lpstr>Un ritardo di sistema</vt:lpstr>
      <vt:lpstr>Perché l’istruzione degli adulti è centrale?</vt:lpstr>
      <vt:lpstr>Obiettivi e strumenti</vt:lpstr>
      <vt:lpstr>Criticità normativa</vt:lpstr>
      <vt:lpstr>Da rivalutare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cammino dei Centri per l’Istruzione degli adulti.  Dai corsi E.D.A. alla nuova identità di centri per la formazione permanente e ai punti critici da approfondire a livello normativo</dc:title>
  <dc:creator>MIUR</dc:creator>
  <cp:lastModifiedBy>MIUR</cp:lastModifiedBy>
  <cp:revision>5</cp:revision>
  <dcterms:created xsi:type="dcterms:W3CDTF">2015-06-04T07:13:33Z</dcterms:created>
  <dcterms:modified xsi:type="dcterms:W3CDTF">2015-06-04T10:42:43Z</dcterms:modified>
</cp:coreProperties>
</file>