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64" r:id="rId1"/>
  </p:sldMasterIdLst>
  <p:notesMasterIdLst>
    <p:notesMasterId r:id="rId37"/>
  </p:notesMasterIdLst>
  <p:sldIdLst>
    <p:sldId id="256" r:id="rId2"/>
    <p:sldId id="304" r:id="rId3"/>
    <p:sldId id="289" r:id="rId4"/>
    <p:sldId id="290" r:id="rId5"/>
    <p:sldId id="291" r:id="rId6"/>
    <p:sldId id="292" r:id="rId7"/>
    <p:sldId id="293" r:id="rId8"/>
    <p:sldId id="301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5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02" r:id="rId34"/>
    <p:sldId id="270" r:id="rId35"/>
    <p:sldId id="30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A38C6-A517-4808-9DD2-39E8DFAE3B6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E9C2A9C-0CD3-4870-A335-C2CFA37E43BB}">
      <dgm:prSet phldrT="[Testo]"/>
      <dgm:spPr/>
      <dgm:t>
        <a:bodyPr/>
        <a:lstStyle/>
        <a:p>
          <a:r>
            <a:rPr lang="it-IT" dirty="0" smtClean="0"/>
            <a:t>Insegnare agli adulti</a:t>
          </a:r>
        </a:p>
        <a:p>
          <a:endParaRPr lang="it-IT" dirty="0"/>
        </a:p>
      </dgm:t>
    </dgm:pt>
    <dgm:pt modelId="{D20A724C-92BE-474A-AD3D-377F92118F02}" type="parTrans" cxnId="{FD35E835-4105-4666-B603-229175FEED33}">
      <dgm:prSet/>
      <dgm:spPr/>
      <dgm:t>
        <a:bodyPr/>
        <a:lstStyle/>
        <a:p>
          <a:endParaRPr lang="it-IT"/>
        </a:p>
      </dgm:t>
    </dgm:pt>
    <dgm:pt modelId="{8656103C-61F6-44EC-9C8F-15D1544ABC5D}" type="sibTrans" cxnId="{FD35E835-4105-4666-B603-229175FEED33}">
      <dgm:prSet/>
      <dgm:spPr/>
      <dgm:t>
        <a:bodyPr/>
        <a:lstStyle/>
        <a:p>
          <a:endParaRPr lang="it-IT"/>
        </a:p>
      </dgm:t>
    </dgm:pt>
    <dgm:pt modelId="{91CB9A2F-D57A-4850-AD73-722B6AC6FB5B}">
      <dgm:prSet phldrT="[Testo]" custT="1"/>
      <dgm:spPr/>
      <dgm:t>
        <a:bodyPr/>
        <a:lstStyle/>
        <a:p>
          <a:r>
            <a:rPr lang="it-IT" sz="1600" baseline="-25000" dirty="0" smtClean="0"/>
            <a:t>Didattica</a:t>
          </a:r>
          <a:endParaRPr lang="it-IT" sz="1600" baseline="-25000" dirty="0"/>
        </a:p>
      </dgm:t>
    </dgm:pt>
    <dgm:pt modelId="{CE293894-AA08-4C7C-9085-DDE82F40C405}" type="parTrans" cxnId="{C59584C0-927B-4812-BAA2-2D696E3FAE47}">
      <dgm:prSet/>
      <dgm:spPr/>
      <dgm:t>
        <a:bodyPr/>
        <a:lstStyle/>
        <a:p>
          <a:endParaRPr lang="it-IT"/>
        </a:p>
      </dgm:t>
    </dgm:pt>
    <dgm:pt modelId="{2F78B86E-9DA8-41B6-A141-DBB1F881300A}" type="sibTrans" cxnId="{C59584C0-927B-4812-BAA2-2D696E3FAE47}">
      <dgm:prSet/>
      <dgm:spPr/>
      <dgm:t>
        <a:bodyPr/>
        <a:lstStyle/>
        <a:p>
          <a:endParaRPr lang="it-IT"/>
        </a:p>
      </dgm:t>
    </dgm:pt>
    <dgm:pt modelId="{77605464-82B8-48DA-B56C-714FA13F3BA5}">
      <dgm:prSet phldrT="[Testo]" custT="1"/>
      <dgm:spPr/>
      <dgm:t>
        <a:bodyPr/>
        <a:lstStyle/>
        <a:p>
          <a:r>
            <a:rPr lang="it-IT" sz="1200" dirty="0" smtClean="0"/>
            <a:t>Pratica</a:t>
          </a:r>
          <a:endParaRPr lang="it-IT" sz="1200" dirty="0"/>
        </a:p>
      </dgm:t>
    </dgm:pt>
    <dgm:pt modelId="{CD0968C5-5E15-4FC4-9CF1-DD82CDBC43A6}" type="parTrans" cxnId="{E646B2A0-40D1-40D7-B818-0B7DBA1E9BCA}">
      <dgm:prSet/>
      <dgm:spPr/>
      <dgm:t>
        <a:bodyPr/>
        <a:lstStyle/>
        <a:p>
          <a:endParaRPr lang="it-IT"/>
        </a:p>
      </dgm:t>
    </dgm:pt>
    <dgm:pt modelId="{EFB35740-DB3B-4DDB-838A-68FB6E34A32C}" type="sibTrans" cxnId="{E646B2A0-40D1-40D7-B818-0B7DBA1E9BCA}">
      <dgm:prSet/>
      <dgm:spPr/>
      <dgm:t>
        <a:bodyPr/>
        <a:lstStyle/>
        <a:p>
          <a:endParaRPr lang="it-IT"/>
        </a:p>
      </dgm:t>
    </dgm:pt>
    <dgm:pt modelId="{F5A153F4-8C1A-48C9-B271-D0B225E5CEDA}">
      <dgm:prSet phldrT="[Testo]"/>
      <dgm:spPr/>
      <dgm:t>
        <a:bodyPr/>
        <a:lstStyle/>
        <a:p>
          <a:r>
            <a:rPr lang="it-IT" dirty="0" smtClean="0"/>
            <a:t>Metodologia</a:t>
          </a:r>
          <a:endParaRPr lang="it-IT" dirty="0"/>
        </a:p>
      </dgm:t>
    </dgm:pt>
    <dgm:pt modelId="{3CCFE778-83CE-4C0B-929A-2A6800A0FCEF}" type="parTrans" cxnId="{B5028EF2-59CA-4000-AED4-20552DAA4BEC}">
      <dgm:prSet/>
      <dgm:spPr/>
      <dgm:t>
        <a:bodyPr/>
        <a:lstStyle/>
        <a:p>
          <a:endParaRPr lang="it-IT"/>
        </a:p>
      </dgm:t>
    </dgm:pt>
    <dgm:pt modelId="{A29BE0B1-E133-497E-83F7-2A173F91634E}" type="sibTrans" cxnId="{B5028EF2-59CA-4000-AED4-20552DAA4BEC}">
      <dgm:prSet/>
      <dgm:spPr/>
      <dgm:t>
        <a:bodyPr/>
        <a:lstStyle/>
        <a:p>
          <a:endParaRPr lang="it-IT"/>
        </a:p>
      </dgm:t>
    </dgm:pt>
    <dgm:pt modelId="{393BA523-1E71-4A53-9C0D-9336EEA34159}">
      <dgm:prSet phldrT="[Testo]"/>
      <dgm:spPr/>
      <dgm:t>
        <a:bodyPr/>
        <a:lstStyle/>
        <a:p>
          <a:r>
            <a:rPr lang="it-IT" dirty="0" smtClean="0"/>
            <a:t>Teoria</a:t>
          </a:r>
          <a:endParaRPr lang="it-IT" dirty="0"/>
        </a:p>
      </dgm:t>
    </dgm:pt>
    <dgm:pt modelId="{09ECB152-EE43-40BC-AC90-53DA33A6EF68}" type="parTrans" cxnId="{7AFA14CD-3470-4905-B5A7-6E37F3DF59B2}">
      <dgm:prSet/>
      <dgm:spPr/>
      <dgm:t>
        <a:bodyPr/>
        <a:lstStyle/>
        <a:p>
          <a:endParaRPr lang="it-IT"/>
        </a:p>
      </dgm:t>
    </dgm:pt>
    <dgm:pt modelId="{2C87FFFE-463E-4844-9D01-940D78F17632}" type="sibTrans" cxnId="{7AFA14CD-3470-4905-B5A7-6E37F3DF59B2}">
      <dgm:prSet/>
      <dgm:spPr/>
      <dgm:t>
        <a:bodyPr/>
        <a:lstStyle/>
        <a:p>
          <a:endParaRPr lang="it-IT"/>
        </a:p>
      </dgm:t>
    </dgm:pt>
    <dgm:pt modelId="{9B8E0B88-E1DF-4527-AA31-27E6E6F85310}" type="pres">
      <dgm:prSet presAssocID="{C62A38C6-A517-4808-9DD2-39E8DFAE3B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3020364-B764-4DF5-8C4D-927535C35032}" type="pres">
      <dgm:prSet presAssocID="{1E9C2A9C-0CD3-4870-A335-C2CFA37E43BB}" presName="centerShape" presStyleLbl="node0" presStyleIdx="0" presStyleCnt="1"/>
      <dgm:spPr/>
      <dgm:t>
        <a:bodyPr/>
        <a:lstStyle/>
        <a:p>
          <a:endParaRPr lang="it-IT"/>
        </a:p>
      </dgm:t>
    </dgm:pt>
    <dgm:pt modelId="{17355DCE-18CA-4454-8B78-C7A6C6D9200C}" type="pres">
      <dgm:prSet presAssocID="{91CB9A2F-D57A-4850-AD73-722B6AC6FB5B}" presName="node" presStyleLbl="node1" presStyleIdx="0" presStyleCnt="4" custScaleX="341733" custRadScaleRad="94007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4BE21B-66F2-450B-B985-ED7420CADEE0}" type="pres">
      <dgm:prSet presAssocID="{91CB9A2F-D57A-4850-AD73-722B6AC6FB5B}" presName="dummy" presStyleCnt="0"/>
      <dgm:spPr/>
    </dgm:pt>
    <dgm:pt modelId="{953DB8D7-790F-4A7A-AAC6-9B50E06A0187}" type="pres">
      <dgm:prSet presAssocID="{2F78B86E-9DA8-41B6-A141-DBB1F881300A}" presName="sibTrans" presStyleLbl="sibTrans2D1" presStyleIdx="0" presStyleCnt="4"/>
      <dgm:spPr/>
      <dgm:t>
        <a:bodyPr/>
        <a:lstStyle/>
        <a:p>
          <a:endParaRPr lang="it-IT"/>
        </a:p>
      </dgm:t>
    </dgm:pt>
    <dgm:pt modelId="{C081B71E-F8C9-442A-AD52-7DED411550D4}" type="pres">
      <dgm:prSet presAssocID="{77605464-82B8-48DA-B56C-714FA13F3BA5}" presName="node" presStyleLbl="node1" presStyleIdx="1" presStyleCnt="4" custScaleY="2613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6E0AA2-E3B4-4B53-99BE-57609C39B871}" type="pres">
      <dgm:prSet presAssocID="{77605464-82B8-48DA-B56C-714FA13F3BA5}" presName="dummy" presStyleCnt="0"/>
      <dgm:spPr/>
    </dgm:pt>
    <dgm:pt modelId="{ECDB400A-ABF4-4EA7-9286-93317B1056EF}" type="pres">
      <dgm:prSet presAssocID="{EFB35740-DB3B-4DDB-838A-68FB6E34A32C}" presName="sibTrans" presStyleLbl="sibTrans2D1" presStyleIdx="1" presStyleCnt="4"/>
      <dgm:spPr/>
      <dgm:t>
        <a:bodyPr/>
        <a:lstStyle/>
        <a:p>
          <a:endParaRPr lang="it-IT"/>
        </a:p>
      </dgm:t>
    </dgm:pt>
    <dgm:pt modelId="{5D3C2029-9402-4428-BA74-7E6325375E2C}" type="pres">
      <dgm:prSet presAssocID="{F5A153F4-8C1A-48C9-B271-D0B225E5CEDA}" presName="node" presStyleLbl="node1" presStyleIdx="2" presStyleCnt="4" custScaleX="3350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F01AB5-1F9E-41A4-A245-BDA1032341BD}" type="pres">
      <dgm:prSet presAssocID="{F5A153F4-8C1A-48C9-B271-D0B225E5CEDA}" presName="dummy" presStyleCnt="0"/>
      <dgm:spPr/>
    </dgm:pt>
    <dgm:pt modelId="{EF2FB6B3-9260-406B-A65B-DD1876FB61A1}" type="pres">
      <dgm:prSet presAssocID="{A29BE0B1-E133-497E-83F7-2A173F91634E}" presName="sibTrans" presStyleLbl="sibTrans2D1" presStyleIdx="2" presStyleCnt="4"/>
      <dgm:spPr/>
      <dgm:t>
        <a:bodyPr/>
        <a:lstStyle/>
        <a:p>
          <a:endParaRPr lang="it-IT"/>
        </a:p>
      </dgm:t>
    </dgm:pt>
    <dgm:pt modelId="{3E97FD18-CBC5-4310-93FF-22933BE9BA59}" type="pres">
      <dgm:prSet presAssocID="{393BA523-1E71-4A53-9C0D-9336EEA34159}" presName="node" presStyleLbl="node1" presStyleIdx="3" presStyleCnt="4" custScaleY="245773" custRadScaleRad="100169" custRadScaleInc="110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4BB850-5AF7-419D-BC0B-E79EE6AE8875}" type="pres">
      <dgm:prSet presAssocID="{393BA523-1E71-4A53-9C0D-9336EEA34159}" presName="dummy" presStyleCnt="0"/>
      <dgm:spPr/>
    </dgm:pt>
    <dgm:pt modelId="{B49B746E-9660-40AC-8159-2C68B3B59A64}" type="pres">
      <dgm:prSet presAssocID="{2C87FFFE-463E-4844-9D01-940D78F17632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C59584C0-927B-4812-BAA2-2D696E3FAE47}" srcId="{1E9C2A9C-0CD3-4870-A335-C2CFA37E43BB}" destId="{91CB9A2F-D57A-4850-AD73-722B6AC6FB5B}" srcOrd="0" destOrd="0" parTransId="{CE293894-AA08-4C7C-9085-DDE82F40C405}" sibTransId="{2F78B86E-9DA8-41B6-A141-DBB1F881300A}"/>
    <dgm:cxn modelId="{797E4F97-42A0-44DE-9029-1F41F640E37E}" type="presOf" srcId="{1E9C2A9C-0CD3-4870-A335-C2CFA37E43BB}" destId="{F3020364-B764-4DF5-8C4D-927535C35032}" srcOrd="0" destOrd="0" presId="urn:microsoft.com/office/officeart/2005/8/layout/radial6"/>
    <dgm:cxn modelId="{FD35E835-4105-4666-B603-229175FEED33}" srcId="{C62A38C6-A517-4808-9DD2-39E8DFAE3B62}" destId="{1E9C2A9C-0CD3-4870-A335-C2CFA37E43BB}" srcOrd="0" destOrd="0" parTransId="{D20A724C-92BE-474A-AD3D-377F92118F02}" sibTransId="{8656103C-61F6-44EC-9C8F-15D1544ABC5D}"/>
    <dgm:cxn modelId="{B5028EF2-59CA-4000-AED4-20552DAA4BEC}" srcId="{1E9C2A9C-0CD3-4870-A335-C2CFA37E43BB}" destId="{F5A153F4-8C1A-48C9-B271-D0B225E5CEDA}" srcOrd="2" destOrd="0" parTransId="{3CCFE778-83CE-4C0B-929A-2A6800A0FCEF}" sibTransId="{A29BE0B1-E133-497E-83F7-2A173F91634E}"/>
    <dgm:cxn modelId="{D5A15A82-5C0F-42CE-BF92-52068953F42E}" type="presOf" srcId="{2F78B86E-9DA8-41B6-A141-DBB1F881300A}" destId="{953DB8D7-790F-4A7A-AAC6-9B50E06A0187}" srcOrd="0" destOrd="0" presId="urn:microsoft.com/office/officeart/2005/8/layout/radial6"/>
    <dgm:cxn modelId="{E646B2A0-40D1-40D7-B818-0B7DBA1E9BCA}" srcId="{1E9C2A9C-0CD3-4870-A335-C2CFA37E43BB}" destId="{77605464-82B8-48DA-B56C-714FA13F3BA5}" srcOrd="1" destOrd="0" parTransId="{CD0968C5-5E15-4FC4-9CF1-DD82CDBC43A6}" sibTransId="{EFB35740-DB3B-4DDB-838A-68FB6E34A32C}"/>
    <dgm:cxn modelId="{7AFA14CD-3470-4905-B5A7-6E37F3DF59B2}" srcId="{1E9C2A9C-0CD3-4870-A335-C2CFA37E43BB}" destId="{393BA523-1E71-4A53-9C0D-9336EEA34159}" srcOrd="3" destOrd="0" parTransId="{09ECB152-EE43-40BC-AC90-53DA33A6EF68}" sibTransId="{2C87FFFE-463E-4844-9D01-940D78F17632}"/>
    <dgm:cxn modelId="{C24FCED1-6008-4916-8C1A-76C27673AD98}" type="presOf" srcId="{C62A38C6-A517-4808-9DD2-39E8DFAE3B62}" destId="{9B8E0B88-E1DF-4527-AA31-27E6E6F85310}" srcOrd="0" destOrd="0" presId="urn:microsoft.com/office/officeart/2005/8/layout/radial6"/>
    <dgm:cxn modelId="{0DA9F495-43A6-47E0-A3E4-CF5345A2F2B0}" type="presOf" srcId="{77605464-82B8-48DA-B56C-714FA13F3BA5}" destId="{C081B71E-F8C9-442A-AD52-7DED411550D4}" srcOrd="0" destOrd="0" presId="urn:microsoft.com/office/officeart/2005/8/layout/radial6"/>
    <dgm:cxn modelId="{B8B327AE-5572-42AB-848A-EFF27EB36DD9}" type="presOf" srcId="{91CB9A2F-D57A-4850-AD73-722B6AC6FB5B}" destId="{17355DCE-18CA-4454-8B78-C7A6C6D9200C}" srcOrd="0" destOrd="0" presId="urn:microsoft.com/office/officeart/2005/8/layout/radial6"/>
    <dgm:cxn modelId="{36D0C47D-5FA5-44FC-989F-36C35996E9A3}" type="presOf" srcId="{F5A153F4-8C1A-48C9-B271-D0B225E5CEDA}" destId="{5D3C2029-9402-4428-BA74-7E6325375E2C}" srcOrd="0" destOrd="0" presId="urn:microsoft.com/office/officeart/2005/8/layout/radial6"/>
    <dgm:cxn modelId="{8591AE4A-CF6F-48C2-AFDE-2177B5777F72}" type="presOf" srcId="{2C87FFFE-463E-4844-9D01-940D78F17632}" destId="{B49B746E-9660-40AC-8159-2C68B3B59A64}" srcOrd="0" destOrd="0" presId="urn:microsoft.com/office/officeart/2005/8/layout/radial6"/>
    <dgm:cxn modelId="{D7DA2017-1C0D-486E-8461-AF8BC26BF0FE}" type="presOf" srcId="{393BA523-1E71-4A53-9C0D-9336EEA34159}" destId="{3E97FD18-CBC5-4310-93FF-22933BE9BA59}" srcOrd="0" destOrd="0" presId="urn:microsoft.com/office/officeart/2005/8/layout/radial6"/>
    <dgm:cxn modelId="{59AAA748-D02F-4030-9E99-135BCD7FD9CB}" type="presOf" srcId="{A29BE0B1-E133-497E-83F7-2A173F91634E}" destId="{EF2FB6B3-9260-406B-A65B-DD1876FB61A1}" srcOrd="0" destOrd="0" presId="urn:microsoft.com/office/officeart/2005/8/layout/radial6"/>
    <dgm:cxn modelId="{09C45C54-E347-4A19-B7CF-217401DF7ED8}" type="presOf" srcId="{EFB35740-DB3B-4DDB-838A-68FB6E34A32C}" destId="{ECDB400A-ABF4-4EA7-9286-93317B1056EF}" srcOrd="0" destOrd="0" presId="urn:microsoft.com/office/officeart/2005/8/layout/radial6"/>
    <dgm:cxn modelId="{D0907851-57B6-48A0-A0A1-4B8E25F9526A}" type="presParOf" srcId="{9B8E0B88-E1DF-4527-AA31-27E6E6F85310}" destId="{F3020364-B764-4DF5-8C4D-927535C35032}" srcOrd="0" destOrd="0" presId="urn:microsoft.com/office/officeart/2005/8/layout/radial6"/>
    <dgm:cxn modelId="{45FE6C3E-9447-470D-BB76-34C3EAE21DBF}" type="presParOf" srcId="{9B8E0B88-E1DF-4527-AA31-27E6E6F85310}" destId="{17355DCE-18CA-4454-8B78-C7A6C6D9200C}" srcOrd="1" destOrd="0" presId="urn:microsoft.com/office/officeart/2005/8/layout/radial6"/>
    <dgm:cxn modelId="{1AF91459-9E6E-4F1E-A099-E25C50467860}" type="presParOf" srcId="{9B8E0B88-E1DF-4527-AA31-27E6E6F85310}" destId="{224BE21B-66F2-450B-B985-ED7420CADEE0}" srcOrd="2" destOrd="0" presId="urn:microsoft.com/office/officeart/2005/8/layout/radial6"/>
    <dgm:cxn modelId="{482F30CE-EF60-4CCE-B69D-02B07E9AC03B}" type="presParOf" srcId="{9B8E0B88-E1DF-4527-AA31-27E6E6F85310}" destId="{953DB8D7-790F-4A7A-AAC6-9B50E06A0187}" srcOrd="3" destOrd="0" presId="urn:microsoft.com/office/officeart/2005/8/layout/radial6"/>
    <dgm:cxn modelId="{FEEE9E36-8E39-4E39-AA1C-8A8737CEBDE4}" type="presParOf" srcId="{9B8E0B88-E1DF-4527-AA31-27E6E6F85310}" destId="{C081B71E-F8C9-442A-AD52-7DED411550D4}" srcOrd="4" destOrd="0" presId="urn:microsoft.com/office/officeart/2005/8/layout/radial6"/>
    <dgm:cxn modelId="{CFC5A56E-B2B9-49A2-A81B-DDA01C9C13BA}" type="presParOf" srcId="{9B8E0B88-E1DF-4527-AA31-27E6E6F85310}" destId="{DE6E0AA2-E3B4-4B53-99BE-57609C39B871}" srcOrd="5" destOrd="0" presId="urn:microsoft.com/office/officeart/2005/8/layout/radial6"/>
    <dgm:cxn modelId="{48ED124F-FF92-4A9B-8910-C1D3F2EB9392}" type="presParOf" srcId="{9B8E0B88-E1DF-4527-AA31-27E6E6F85310}" destId="{ECDB400A-ABF4-4EA7-9286-93317B1056EF}" srcOrd="6" destOrd="0" presId="urn:microsoft.com/office/officeart/2005/8/layout/radial6"/>
    <dgm:cxn modelId="{348F5DC1-3255-4502-BC68-FACDEBFC4C0F}" type="presParOf" srcId="{9B8E0B88-E1DF-4527-AA31-27E6E6F85310}" destId="{5D3C2029-9402-4428-BA74-7E6325375E2C}" srcOrd="7" destOrd="0" presId="urn:microsoft.com/office/officeart/2005/8/layout/radial6"/>
    <dgm:cxn modelId="{2D3B712E-B9DF-4783-990D-A2EFB795B8E1}" type="presParOf" srcId="{9B8E0B88-E1DF-4527-AA31-27E6E6F85310}" destId="{85F01AB5-1F9E-41A4-A245-BDA1032341BD}" srcOrd="8" destOrd="0" presId="urn:microsoft.com/office/officeart/2005/8/layout/radial6"/>
    <dgm:cxn modelId="{5621FBDD-532C-4447-914F-D14E384E55B0}" type="presParOf" srcId="{9B8E0B88-E1DF-4527-AA31-27E6E6F85310}" destId="{EF2FB6B3-9260-406B-A65B-DD1876FB61A1}" srcOrd="9" destOrd="0" presId="urn:microsoft.com/office/officeart/2005/8/layout/radial6"/>
    <dgm:cxn modelId="{27777533-55C8-4DB6-BCC1-DEAD943B8702}" type="presParOf" srcId="{9B8E0B88-E1DF-4527-AA31-27E6E6F85310}" destId="{3E97FD18-CBC5-4310-93FF-22933BE9BA59}" srcOrd="10" destOrd="0" presId="urn:microsoft.com/office/officeart/2005/8/layout/radial6"/>
    <dgm:cxn modelId="{353EED3E-96A8-4014-92AC-9AAE117A37A8}" type="presParOf" srcId="{9B8E0B88-E1DF-4527-AA31-27E6E6F85310}" destId="{E14BB850-5AF7-419D-BC0B-E79EE6AE8875}" srcOrd="11" destOrd="0" presId="urn:microsoft.com/office/officeart/2005/8/layout/radial6"/>
    <dgm:cxn modelId="{58875663-2CFA-455A-ADF0-E19326CCB43C}" type="presParOf" srcId="{9B8E0B88-E1DF-4527-AA31-27E6E6F85310}" destId="{B49B746E-9660-40AC-8159-2C68B3B59A6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9B746E-9660-40AC-8159-2C68B3B59A64}">
      <dsp:nvSpPr>
        <dsp:cNvPr id="0" name=""/>
        <dsp:cNvSpPr/>
      </dsp:nvSpPr>
      <dsp:spPr>
        <a:xfrm>
          <a:off x="3799700" y="430955"/>
          <a:ext cx="2402893" cy="2402893"/>
        </a:xfrm>
        <a:prstGeom prst="blockArc">
          <a:avLst>
            <a:gd name="adj1" fmla="val 11206860"/>
            <a:gd name="adj2" fmla="val 16224047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FB6B3-9260-406B-A65B-DD1876FB61A1}">
      <dsp:nvSpPr>
        <dsp:cNvPr id="0" name=""/>
        <dsp:cNvSpPr/>
      </dsp:nvSpPr>
      <dsp:spPr>
        <a:xfrm>
          <a:off x="3805922" y="360654"/>
          <a:ext cx="2402893" cy="2402893"/>
        </a:xfrm>
        <a:prstGeom prst="blockArc">
          <a:avLst>
            <a:gd name="adj1" fmla="val 5394180"/>
            <a:gd name="adj2" fmla="val 1100008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B400A-ABF4-4EA7-9286-93317B1056EF}">
      <dsp:nvSpPr>
        <dsp:cNvPr id="0" name=""/>
        <dsp:cNvSpPr/>
      </dsp:nvSpPr>
      <dsp:spPr>
        <a:xfrm>
          <a:off x="3807909" y="360653"/>
          <a:ext cx="2402893" cy="2402893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DB8D7-790F-4A7A-AAC6-9B50E06A0187}">
      <dsp:nvSpPr>
        <dsp:cNvPr id="0" name=""/>
        <dsp:cNvSpPr/>
      </dsp:nvSpPr>
      <dsp:spPr>
        <a:xfrm>
          <a:off x="3810018" y="430982"/>
          <a:ext cx="2402893" cy="2402893"/>
        </a:xfrm>
        <a:prstGeom prst="blockArc">
          <a:avLst>
            <a:gd name="adj1" fmla="val 16193821"/>
            <a:gd name="adj2" fmla="val 2139385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20364-B764-4DF5-8C4D-927535C35032}">
      <dsp:nvSpPr>
        <dsp:cNvPr id="0" name=""/>
        <dsp:cNvSpPr/>
      </dsp:nvSpPr>
      <dsp:spPr>
        <a:xfrm>
          <a:off x="4455954" y="1008698"/>
          <a:ext cx="1106803" cy="1106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Insegnare agli adulti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/>
        </a:p>
      </dsp:txBody>
      <dsp:txXfrm>
        <a:off x="4455954" y="1008698"/>
        <a:ext cx="1106803" cy="1106803"/>
      </dsp:txXfrm>
    </dsp:sp>
    <dsp:sp modelId="{17355DCE-18CA-4454-8B78-C7A6C6D9200C}">
      <dsp:nvSpPr>
        <dsp:cNvPr id="0" name=""/>
        <dsp:cNvSpPr/>
      </dsp:nvSpPr>
      <dsp:spPr>
        <a:xfrm>
          <a:off x="3685546" y="71494"/>
          <a:ext cx="2647618" cy="774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baseline="-25000" dirty="0" smtClean="0"/>
            <a:t>Didattica</a:t>
          </a:r>
          <a:endParaRPr lang="it-IT" sz="1600" kern="1200" baseline="-25000" dirty="0"/>
        </a:p>
      </dsp:txBody>
      <dsp:txXfrm>
        <a:off x="3685546" y="71494"/>
        <a:ext cx="2647618" cy="774762"/>
      </dsp:txXfrm>
    </dsp:sp>
    <dsp:sp modelId="{C081B71E-F8C9-442A-AD52-7DED411550D4}">
      <dsp:nvSpPr>
        <dsp:cNvPr id="0" name=""/>
        <dsp:cNvSpPr/>
      </dsp:nvSpPr>
      <dsp:spPr>
        <a:xfrm>
          <a:off x="5795530" y="549497"/>
          <a:ext cx="774762" cy="2025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Pratica</a:t>
          </a:r>
          <a:endParaRPr lang="it-IT" sz="1200" kern="1200" dirty="0"/>
        </a:p>
      </dsp:txBody>
      <dsp:txXfrm>
        <a:off x="5795530" y="549497"/>
        <a:ext cx="774762" cy="2025205"/>
      </dsp:txXfrm>
    </dsp:sp>
    <dsp:sp modelId="{5D3C2029-9402-4428-BA74-7E6325375E2C}">
      <dsp:nvSpPr>
        <dsp:cNvPr id="0" name=""/>
        <dsp:cNvSpPr/>
      </dsp:nvSpPr>
      <dsp:spPr>
        <a:xfrm>
          <a:off x="3711307" y="2348274"/>
          <a:ext cx="2596097" cy="774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Metodologia</a:t>
          </a:r>
          <a:endParaRPr lang="it-IT" sz="1400" kern="1200" dirty="0"/>
        </a:p>
      </dsp:txBody>
      <dsp:txXfrm>
        <a:off x="3711307" y="2348274"/>
        <a:ext cx="2596097" cy="774762"/>
      </dsp:txXfrm>
    </dsp:sp>
    <dsp:sp modelId="{3E97FD18-CBC5-4310-93FF-22933BE9BA59}">
      <dsp:nvSpPr>
        <dsp:cNvPr id="0" name=""/>
        <dsp:cNvSpPr/>
      </dsp:nvSpPr>
      <dsp:spPr>
        <a:xfrm>
          <a:off x="3448419" y="541756"/>
          <a:ext cx="774762" cy="1904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Teoria</a:t>
          </a:r>
          <a:endParaRPr lang="it-IT" sz="1400" kern="1200" dirty="0"/>
        </a:p>
      </dsp:txBody>
      <dsp:txXfrm>
        <a:off x="3448419" y="541756"/>
        <a:ext cx="774762" cy="190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6EDB7-22FF-4CA4-BCDB-72B4BB439AFD}" type="datetimeFigureOut">
              <a:rPr lang="it-IT" smtClean="0"/>
              <a:pPr/>
              <a:t>25/02/2016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739C1-6A0A-4DD5-8E47-A3D6681C84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450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739C1-6A0A-4DD5-8E47-A3D6681C84D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765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4362-1B05-412A-A67E-240D5211661C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579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6AB8-6860-44BA-9EA9-33D6F19F8B80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875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2EB9-6A52-422B-A351-0EE2BD46C2C5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89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18D5-5CBB-4F7B-92EF-6AB5FA2A7856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823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5F90-117D-48B8-AC02-C1CC49B558ED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407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3E42-E631-4FCA-99E4-1A3586F3DA62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1535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0BE7-C4A5-4133-B568-C96E809451DA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71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1987-BD4D-401B-BC1F-8220604A4D0C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385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0648-42D5-4C50-98DB-841259B835AF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24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FB22-5C29-4D4D-8C22-2B5DED0B464B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199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51F9-8A1F-4919-B841-1E305A39DD86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123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14A5-36A5-4848-B184-334B54FD5349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47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FD22-839D-4220-B580-C8A00DC00816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288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D8F3-C070-40FF-9570-382C88BFF0B1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659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030D-2615-45AF-B70D-20C9B48205AB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950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9552-88A5-44D8-9976-CC089A533CA6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27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C064-ACCD-4A08-8B30-2627F76BF60B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282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264FB4-6F36-4E2F-B443-8FEB29759FCE}" type="datetime1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553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Educazione" TargetMode="External"/><Relationship Id="rId2" Type="http://schemas.openxmlformats.org/officeDocument/2006/relationships/hyperlink" Target="https://it.wikipedia.org/wiki/Apprendiment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it.wikipedia.org/wiki/Malcolm_Knowles" TargetMode="External"/><Relationship Id="rId4" Type="http://schemas.openxmlformats.org/officeDocument/2006/relationships/hyperlink" Target="https://it.wikipedia.org/wiki/Pedagogi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28400" y="1148248"/>
            <a:ext cx="8574622" cy="2616199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Insegnare agli adulti : aspetti metodologici didattici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60075" y="4756120"/>
            <a:ext cx="6987645" cy="1388534"/>
          </a:xfrm>
        </p:spPr>
        <p:txBody>
          <a:bodyPr/>
          <a:lstStyle/>
          <a:p>
            <a:r>
              <a:rPr lang="it-IT" dirty="0" smtClean="0"/>
              <a:t>Patrizia Capoferri</a:t>
            </a:r>
          </a:p>
          <a:p>
            <a:r>
              <a:rPr lang="it-IT" dirty="0" smtClean="0"/>
              <a:t>Brescia, 16 febbraio </a:t>
            </a:r>
            <a:r>
              <a:rPr lang="it-IT" dirty="0" smtClean="0"/>
              <a:t>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20530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Come progettare la formazione degli adulti?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</a:t>
            </a:r>
            <a:r>
              <a:rPr lang="it-IT" dirty="0" smtClean="0"/>
              <a:t>eniamo </a:t>
            </a:r>
            <a:r>
              <a:rPr lang="it-IT" dirty="0"/>
              <a:t>conto dei </a:t>
            </a:r>
            <a:r>
              <a:rPr lang="it-IT" dirty="0" smtClean="0"/>
              <a:t>presupposti dell’</a:t>
            </a:r>
            <a:r>
              <a:rPr lang="it-IT" dirty="0" err="1" smtClean="0"/>
              <a:t>andragogia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Adattiamo il metodo alla complessità e </a:t>
            </a:r>
            <a:r>
              <a:rPr lang="it-IT" dirty="0" smtClean="0"/>
              <a:t>alla natura </a:t>
            </a:r>
            <a:r>
              <a:rPr lang="it-IT" dirty="0"/>
              <a:t>dell’apprendimento richiesto, </a:t>
            </a:r>
            <a:r>
              <a:rPr lang="it-IT" dirty="0" smtClean="0"/>
              <a:t>in funzione </a:t>
            </a:r>
            <a:r>
              <a:rPr lang="it-IT" dirty="0"/>
              <a:t>dei partecipanti e dell’obiettivo </a:t>
            </a:r>
            <a:r>
              <a:rPr lang="it-IT" dirty="0" smtClean="0"/>
              <a:t>da raggiungere.(</a:t>
            </a:r>
            <a:r>
              <a:rPr lang="it-IT" dirty="0"/>
              <a:t>metodi frontali/ metodi di gruppo</a:t>
            </a:r>
            <a:r>
              <a:rPr lang="it-IT" dirty="0" smtClean="0"/>
              <a:t>).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297" y="2438399"/>
            <a:ext cx="2550016" cy="1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232711"/>
            <a:ext cx="10018713" cy="1752599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La formazione frontale</a:t>
            </a:r>
            <a:b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non è da cancellare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 smtClean="0"/>
              <a:t>Preconcetto: </a:t>
            </a:r>
            <a:r>
              <a:rPr lang="it-IT" dirty="0" smtClean="0"/>
              <a:t>metodo </a:t>
            </a:r>
            <a:r>
              <a:rPr lang="it-IT" dirty="0"/>
              <a:t>tradizionale = negativo</a:t>
            </a:r>
          </a:p>
          <a:p>
            <a:r>
              <a:rPr lang="it-IT" b="1" dirty="0"/>
              <a:t>Una buona esposizione</a:t>
            </a:r>
            <a:r>
              <a:rPr lang="it-IT" dirty="0"/>
              <a:t>, chiara consequenziale, </a:t>
            </a:r>
            <a:r>
              <a:rPr lang="it-IT" dirty="0" smtClean="0"/>
              <a:t>che inviti </a:t>
            </a:r>
            <a:r>
              <a:rPr lang="it-IT" dirty="0"/>
              <a:t>a seguire un ragionamento, stimoli la curiosità </a:t>
            </a:r>
            <a:r>
              <a:rPr lang="it-IT" dirty="0" smtClean="0"/>
              <a:t>e accenda </a:t>
            </a:r>
            <a:r>
              <a:rPr lang="it-IT" dirty="0"/>
              <a:t>l’interesse può risultare efficacissima </a:t>
            </a:r>
            <a:r>
              <a:rPr lang="it-IT" dirty="0" smtClean="0"/>
              <a:t>per invitare ad </a:t>
            </a:r>
            <a:r>
              <a:rPr lang="it-IT" dirty="0"/>
              <a:t>esplorare nuovi territori conoscitivi.</a:t>
            </a:r>
          </a:p>
          <a:p>
            <a:r>
              <a:rPr lang="it-IT" b="1" dirty="0"/>
              <a:t>È utilissima </a:t>
            </a:r>
            <a:r>
              <a:rPr lang="it-IT" dirty="0"/>
              <a:t>per fornire velocemente conoscenze </a:t>
            </a:r>
            <a:r>
              <a:rPr lang="it-IT" dirty="0" smtClean="0"/>
              <a:t>già strutturate</a:t>
            </a:r>
            <a:r>
              <a:rPr lang="it-IT" dirty="0"/>
              <a:t>, indicazioni su procedure e </a:t>
            </a:r>
            <a:r>
              <a:rPr lang="it-IT" dirty="0" smtClean="0"/>
              <a:t>metodologie consolidate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b="1" dirty="0" smtClean="0"/>
              <a:t>In </a:t>
            </a:r>
            <a:r>
              <a:rPr lang="it-IT" b="1" dirty="0"/>
              <a:t>un tempo limitato </a:t>
            </a:r>
            <a:r>
              <a:rPr lang="it-IT" dirty="0"/>
              <a:t>si possono </a:t>
            </a:r>
            <a:r>
              <a:rPr lang="it-IT" dirty="0" smtClean="0"/>
              <a:t>porgere molti </a:t>
            </a:r>
            <a:r>
              <a:rPr lang="it-IT" dirty="0"/>
              <a:t>più contenuti che con altre tecniche e </a:t>
            </a:r>
            <a:r>
              <a:rPr lang="it-IT" dirty="0" smtClean="0"/>
              <a:t>portare tutti </a:t>
            </a:r>
            <a:r>
              <a:rPr lang="it-IT" dirty="0"/>
              <a:t>i discenti allo stesso livello.</a:t>
            </a:r>
          </a:p>
          <a:p>
            <a:r>
              <a:rPr lang="it-IT" b="1" dirty="0"/>
              <a:t>Lo stile espositivo </a:t>
            </a:r>
            <a:r>
              <a:rPr lang="it-IT" dirty="0"/>
              <a:t>e la sostanza della preparazione </a:t>
            </a:r>
            <a:r>
              <a:rPr lang="it-IT" dirty="0" smtClean="0"/>
              <a:t>e dei </a:t>
            </a:r>
            <a:r>
              <a:rPr lang="it-IT" dirty="0"/>
              <a:t>contenuti giocano un ruolo </a:t>
            </a:r>
            <a:r>
              <a:rPr lang="it-IT" dirty="0" smtClean="0"/>
              <a:t>essenziale.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41" y="540217"/>
            <a:ext cx="1590675" cy="11906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868" y="388084"/>
            <a:ext cx="14954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1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Non abusiamo del gruppo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L</a:t>
            </a:r>
            <a:r>
              <a:rPr lang="it-IT" b="1" dirty="0" smtClean="0"/>
              <a:t>’uso </a:t>
            </a:r>
            <a:r>
              <a:rPr lang="it-IT" b="1" dirty="0"/>
              <a:t>di tecniche interattive </a:t>
            </a:r>
            <a:r>
              <a:rPr lang="it-IT" dirty="0"/>
              <a:t>o di </a:t>
            </a:r>
            <a:r>
              <a:rPr lang="it-IT" dirty="0" smtClean="0"/>
              <a:t>gruppo non </a:t>
            </a:r>
            <a:r>
              <a:rPr lang="it-IT" dirty="0"/>
              <a:t>garantisce </a:t>
            </a:r>
            <a:r>
              <a:rPr lang="it-IT" dirty="0" smtClean="0"/>
              <a:t>automaticamente ottimizzazione </a:t>
            </a:r>
            <a:r>
              <a:rPr lang="it-IT" dirty="0"/>
              <a:t>delle risorse e </a:t>
            </a:r>
            <a:r>
              <a:rPr lang="it-IT" dirty="0" smtClean="0"/>
              <a:t>aumento dell’efficacia </a:t>
            </a:r>
            <a:r>
              <a:rPr lang="it-IT" dirty="0"/>
              <a:t>formativa (esempi dei tempi dei gruppi</a:t>
            </a:r>
            <a:r>
              <a:rPr lang="it-IT" dirty="0" smtClean="0"/>
              <a:t>).</a:t>
            </a:r>
            <a:endParaRPr lang="it-IT" dirty="0"/>
          </a:p>
          <a:p>
            <a:r>
              <a:rPr lang="it-IT" b="1" u="sng" dirty="0" smtClean="0">
                <a:solidFill>
                  <a:schemeClr val="accent1">
                    <a:lumMod val="75000"/>
                  </a:schemeClr>
                </a:solidFill>
              </a:rPr>
              <a:t>Vantaggi</a:t>
            </a:r>
            <a:r>
              <a:rPr lang="it-IT" dirty="0"/>
              <a:t>: </a:t>
            </a:r>
            <a:r>
              <a:rPr lang="it-IT" dirty="0" smtClean="0"/>
              <a:t>coinvolgente, possibilità </a:t>
            </a:r>
            <a:r>
              <a:rPr lang="it-IT" dirty="0"/>
              <a:t>di </a:t>
            </a:r>
            <a:r>
              <a:rPr lang="it-IT" dirty="0" smtClean="0"/>
              <a:t>confronto, consente </a:t>
            </a:r>
            <a:r>
              <a:rPr lang="it-IT" dirty="0"/>
              <a:t>approfondimenti,...</a:t>
            </a:r>
          </a:p>
          <a:p>
            <a:r>
              <a:rPr lang="it-IT" b="1" u="sng" dirty="0">
                <a:solidFill>
                  <a:schemeClr val="accent1">
                    <a:lumMod val="75000"/>
                  </a:schemeClr>
                </a:solidFill>
              </a:rPr>
              <a:t>Svantaggi</a:t>
            </a:r>
            <a:r>
              <a:rPr lang="it-IT" dirty="0"/>
              <a:t>: produttività, </a:t>
            </a:r>
            <a:r>
              <a:rPr lang="it-IT" dirty="0" smtClean="0"/>
              <a:t>tempi, difficoltà </a:t>
            </a:r>
            <a:r>
              <a:rPr lang="it-IT" dirty="0"/>
              <a:t>di gestione, ...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456" y="990263"/>
            <a:ext cx="16859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8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Cooperative </a:t>
            </a:r>
            <a:r>
              <a:rPr lang="it-IT" sz="32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learning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  <a:b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la formazione frontale di gruppo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</a:t>
            </a:r>
            <a:r>
              <a:rPr lang="it-IT" dirty="0" smtClean="0"/>
              <a:t>he cos’è?</a:t>
            </a:r>
            <a:endParaRPr lang="it-IT" dirty="0"/>
          </a:p>
          <a:p>
            <a:r>
              <a:rPr lang="it-IT" dirty="0" smtClean="0"/>
              <a:t>Quali i vantaggi?</a:t>
            </a:r>
            <a:endParaRPr lang="it-IT" dirty="0"/>
          </a:p>
          <a:p>
            <a:r>
              <a:rPr lang="it-IT" dirty="0"/>
              <a:t>C</a:t>
            </a:r>
            <a:r>
              <a:rPr lang="it-IT" dirty="0" smtClean="0"/>
              <a:t>ome </a:t>
            </a:r>
            <a:r>
              <a:rPr lang="it-IT" dirty="0"/>
              <a:t>si può applicare nella </a:t>
            </a:r>
            <a:r>
              <a:rPr lang="it-IT" dirty="0" smtClean="0"/>
              <a:t>formazione degli adulti?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2762250"/>
            <a:ext cx="1562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2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Attenzione ai limiti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u="sng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’attenzione </a:t>
            </a:r>
            <a:r>
              <a:rPr lang="it-IT" u="sng" dirty="0">
                <a:solidFill>
                  <a:schemeClr val="accent1">
                    <a:lumMod val="75000"/>
                  </a:schemeClr>
                </a:solidFill>
              </a:rPr>
              <a:t>di chi ci ascolta è </a:t>
            </a:r>
            <a:r>
              <a:rPr lang="it-IT" dirty="0"/>
              <a:t>limitata e quello </a:t>
            </a:r>
            <a:r>
              <a:rPr lang="it-IT" dirty="0" smtClean="0"/>
              <a:t>che diciamo </a:t>
            </a:r>
            <a:r>
              <a:rPr lang="it-IT" dirty="0"/>
              <a:t>passa attraverso la sua dotazione </a:t>
            </a:r>
            <a:r>
              <a:rPr lang="it-IT" dirty="0" smtClean="0"/>
              <a:t>di significati </a:t>
            </a:r>
            <a:r>
              <a:rPr lang="it-IT" dirty="0"/>
              <a:t>e schemi concettuali</a:t>
            </a:r>
          </a:p>
          <a:p>
            <a:r>
              <a:rPr lang="it-IT" u="sng" dirty="0">
                <a:solidFill>
                  <a:schemeClr val="accent1">
                    <a:lumMod val="75000"/>
                  </a:schemeClr>
                </a:solidFill>
              </a:rPr>
              <a:t>La curva di 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apprendimento </a:t>
            </a:r>
            <a:r>
              <a:rPr lang="it-IT" u="sng" dirty="0">
                <a:solidFill>
                  <a:schemeClr val="accent1">
                    <a:lumMod val="75000"/>
                  </a:schemeClr>
                </a:solidFill>
              </a:rPr>
              <a:t>cade dopo circa 20 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it-IT" dirty="0" smtClean="0"/>
              <a:t>inuti e una </a:t>
            </a:r>
            <a:r>
              <a:rPr lang="it-IT" dirty="0"/>
              <a:t>delle prime regole dei giornalisti della BBC </a:t>
            </a:r>
            <a:r>
              <a:rPr lang="it-IT" dirty="0" smtClean="0"/>
              <a:t>è che </a:t>
            </a:r>
            <a:r>
              <a:rPr lang="it-IT" dirty="0"/>
              <a:t>si può comunicare UNA SOLA NUOVA IDEA </a:t>
            </a:r>
            <a:r>
              <a:rPr lang="it-IT" dirty="0" smtClean="0"/>
              <a:t>ogni tre </a:t>
            </a:r>
            <a:r>
              <a:rPr lang="it-IT" dirty="0"/>
              <a:t>minuti.</a:t>
            </a:r>
          </a:p>
          <a:p>
            <a:r>
              <a:rPr lang="it-IT" dirty="0"/>
              <a:t> </a:t>
            </a:r>
            <a:r>
              <a:rPr lang="it-IT" dirty="0" smtClean="0"/>
              <a:t>Dobbiamo </a:t>
            </a:r>
            <a:r>
              <a:rPr lang="it-IT" u="sng" dirty="0">
                <a:solidFill>
                  <a:schemeClr val="accent1">
                    <a:lumMod val="75000"/>
                  </a:schemeClr>
                </a:solidFill>
              </a:rPr>
              <a:t>chiarirci con precisione</a:t>
            </a:r>
            <a:r>
              <a:rPr lang="it-IT" u="sng" dirty="0"/>
              <a:t> </a:t>
            </a:r>
            <a:r>
              <a:rPr lang="it-IT" dirty="0"/>
              <a:t>ciò </a:t>
            </a:r>
            <a:r>
              <a:rPr lang="it-IT" dirty="0" smtClean="0"/>
              <a:t>che riteniamo </a:t>
            </a:r>
            <a:r>
              <a:rPr lang="it-IT" dirty="0"/>
              <a:t>veramente importante trasmettere </a:t>
            </a:r>
            <a:r>
              <a:rPr lang="it-IT" dirty="0" smtClean="0"/>
              <a:t>e limitare </a:t>
            </a:r>
            <a:r>
              <a:rPr lang="it-IT" dirty="0"/>
              <a:t>tutto il </a:t>
            </a:r>
            <a:r>
              <a:rPr lang="it-IT" dirty="0" smtClean="0"/>
              <a:t>resto.</a:t>
            </a:r>
            <a:endParaRPr lang="it-IT" dirty="0"/>
          </a:p>
          <a:p>
            <a:r>
              <a:rPr lang="it-IT" dirty="0"/>
              <a:t> </a:t>
            </a:r>
            <a:r>
              <a:rPr lang="it-IT" dirty="0" smtClean="0"/>
              <a:t>Far </a:t>
            </a:r>
            <a:r>
              <a:rPr lang="it-IT" dirty="0"/>
              <a:t>sì che </a:t>
            </a:r>
            <a:r>
              <a:rPr lang="it-IT" u="sng" dirty="0">
                <a:solidFill>
                  <a:schemeClr val="accent1">
                    <a:lumMod val="75000"/>
                  </a:schemeClr>
                </a:solidFill>
              </a:rPr>
              <a:t>ciò che è importante per noi lo 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</a:rPr>
              <a:t>diventi anche </a:t>
            </a:r>
            <a:r>
              <a:rPr lang="it-IT" u="sng" dirty="0">
                <a:solidFill>
                  <a:schemeClr val="accent1">
                    <a:lumMod val="75000"/>
                  </a:schemeClr>
                </a:solidFill>
              </a:rPr>
              <a:t>per chi </a:t>
            </a:r>
            <a:r>
              <a:rPr lang="it-IT" dirty="0"/>
              <a:t>ascolta (condivisione degli obiettivi</a:t>
            </a:r>
            <a:r>
              <a:rPr lang="it-IT" dirty="0" smtClean="0"/>
              <a:t>).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356" y="752474"/>
            <a:ext cx="16002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6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 regole della progettazione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biettivi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chiari e validi</a:t>
            </a:r>
            <a:r>
              <a:rPr lang="it-IT" dirty="0"/>
              <a:t>: l’obiettivo </a:t>
            </a:r>
            <a:r>
              <a:rPr lang="it-IT" dirty="0" smtClean="0"/>
              <a:t>formativo deve </a:t>
            </a:r>
            <a:r>
              <a:rPr lang="it-IT" dirty="0"/>
              <a:t>essere motivato, condiviso e accettato.</a:t>
            </a:r>
          </a:p>
          <a:p>
            <a:r>
              <a:rPr lang="it-IT" dirty="0"/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Definizione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dei contenuti e dei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metodi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/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Indirizzare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l’intervento formativo </a:t>
            </a:r>
            <a:r>
              <a:rPr lang="it-IT" dirty="0"/>
              <a:t>sulla </a:t>
            </a:r>
            <a:r>
              <a:rPr lang="it-IT" dirty="0" smtClean="0"/>
              <a:t>base delle </a:t>
            </a:r>
            <a:r>
              <a:rPr lang="it-IT" dirty="0"/>
              <a:t>caratteristiche dei </a:t>
            </a:r>
            <a:r>
              <a:rPr lang="it-IT" dirty="0" smtClean="0"/>
              <a:t>destinatari.</a:t>
            </a:r>
            <a:endParaRPr lang="it-IT" dirty="0"/>
          </a:p>
          <a:p>
            <a:r>
              <a:rPr lang="it-IT" b="1" dirty="0"/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Motivare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 partecipanti </a:t>
            </a:r>
            <a:r>
              <a:rPr lang="it-IT" dirty="0"/>
              <a:t>sulla base delle </a:t>
            </a:r>
            <a:r>
              <a:rPr lang="it-IT" dirty="0" smtClean="0"/>
              <a:t>loro esigenze </a:t>
            </a:r>
            <a:r>
              <a:rPr lang="it-IT" dirty="0"/>
              <a:t>e delle loro interpretazioni </a:t>
            </a:r>
            <a:r>
              <a:rPr lang="it-IT" dirty="0" smtClean="0"/>
              <a:t>delle nostre motivazioni.</a:t>
            </a:r>
            <a:endParaRPr lang="it-IT" dirty="0"/>
          </a:p>
          <a:p>
            <a:r>
              <a:rPr lang="it-IT" dirty="0"/>
              <a:t> </a:t>
            </a:r>
            <a:r>
              <a:rPr lang="it-IT" dirty="0" smtClean="0"/>
              <a:t>Tempi </a:t>
            </a:r>
            <a:r>
              <a:rPr lang="it-IT" dirty="0"/>
              <a:t>e sedi compatibili con le esigenze </a:t>
            </a:r>
            <a:r>
              <a:rPr lang="it-IT" dirty="0" smtClean="0"/>
              <a:t>dei destinatari.</a:t>
            </a:r>
            <a:endParaRPr lang="it-IT" dirty="0"/>
          </a:p>
          <a:p>
            <a:r>
              <a:rPr lang="it-IT" dirty="0"/>
              <a:t>P</a:t>
            </a:r>
            <a:r>
              <a:rPr lang="it-IT" dirty="0" smtClean="0"/>
              <a:t>redisposizione </a:t>
            </a:r>
            <a:r>
              <a:rPr lang="it-IT" dirty="0"/>
              <a:t>di eventuali </a:t>
            </a:r>
            <a:r>
              <a:rPr lang="it-IT" b="1" dirty="0"/>
              <a:t>materiali </a:t>
            </a:r>
            <a:r>
              <a:rPr lang="it-IT" b="1" dirty="0" smtClean="0"/>
              <a:t>di supporto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964" y="900246"/>
            <a:ext cx="1533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7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Dalla teoria alla pratica:</a:t>
            </a:r>
            <a:b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la mission dell’Educazione degli adulti</a:t>
            </a:r>
            <a:b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per correggere un affresco cupo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Bassa % di persone con titoli di </a:t>
            </a:r>
            <a:r>
              <a:rPr lang="it-IT" dirty="0" err="1" smtClean="0"/>
              <a:t>s.s.</a:t>
            </a:r>
            <a:r>
              <a:rPr lang="it-IT" dirty="0" smtClean="0"/>
              <a:t> II grado e universitari (</a:t>
            </a:r>
            <a:r>
              <a:rPr lang="it-IT" b="1" dirty="0" smtClean="0">
                <a:solidFill>
                  <a:srgbClr val="FF0000"/>
                </a:solidFill>
              </a:rPr>
              <a:t>58,3%</a:t>
            </a:r>
            <a:r>
              <a:rPr lang="it-IT" dirty="0" smtClean="0"/>
              <a:t> contro media europea del 75,1%)</a:t>
            </a:r>
          </a:p>
          <a:p>
            <a:r>
              <a:rPr lang="it-IT" dirty="0" smtClean="0"/>
              <a:t>Alto numero di abbandoni dei percorsi dell’obbligo scolastico e formativo (</a:t>
            </a:r>
            <a:r>
              <a:rPr lang="it-IT" b="1" dirty="0" smtClean="0">
                <a:solidFill>
                  <a:srgbClr val="FF0000"/>
                </a:solidFill>
              </a:rPr>
              <a:t>20%</a:t>
            </a:r>
            <a:r>
              <a:rPr lang="it-IT" dirty="0" smtClean="0"/>
              <a:t> dei 15-19 </a:t>
            </a:r>
            <a:r>
              <a:rPr lang="it-IT" dirty="0" err="1" smtClean="0"/>
              <a:t>enni</a:t>
            </a:r>
            <a:r>
              <a:rPr lang="it-IT" dirty="0" smtClean="0"/>
              <a:t>)</a:t>
            </a:r>
          </a:p>
          <a:p>
            <a:r>
              <a:rPr lang="it-IT" dirty="0" smtClean="0"/>
              <a:t>Alta % di NEET (</a:t>
            </a:r>
            <a:r>
              <a:rPr lang="it-IT" b="1" dirty="0" smtClean="0">
                <a:solidFill>
                  <a:srgbClr val="FF0000"/>
                </a:solidFill>
              </a:rPr>
              <a:t>24,6%</a:t>
            </a:r>
            <a:r>
              <a:rPr lang="it-IT" dirty="0" smtClean="0"/>
              <a:t> rispetto media OCSE del </a:t>
            </a:r>
            <a:r>
              <a:rPr lang="it-IT" b="1" dirty="0" smtClean="0">
                <a:solidFill>
                  <a:srgbClr val="00B050"/>
                </a:solidFill>
              </a:rPr>
              <a:t>15,8%</a:t>
            </a:r>
            <a:r>
              <a:rPr lang="it-IT" dirty="0" smtClean="0"/>
              <a:t>)</a:t>
            </a:r>
          </a:p>
          <a:p>
            <a:r>
              <a:rPr lang="it-IT" dirty="0" smtClean="0"/>
              <a:t>Bassa partecipazione degli adulti alle iniziative di istruzione e formazione (</a:t>
            </a:r>
            <a:r>
              <a:rPr lang="it-IT" b="1" dirty="0" smtClean="0">
                <a:solidFill>
                  <a:srgbClr val="FF0000"/>
                </a:solidFill>
              </a:rPr>
              <a:t>6,6%</a:t>
            </a:r>
            <a:r>
              <a:rPr lang="it-IT" dirty="0" smtClean="0"/>
              <a:t> mentre la media europea è al </a:t>
            </a:r>
            <a:r>
              <a:rPr lang="it-IT" b="1" dirty="0" smtClean="0">
                <a:solidFill>
                  <a:srgbClr val="00B050"/>
                </a:solidFill>
              </a:rPr>
              <a:t>9,3%</a:t>
            </a:r>
            <a:r>
              <a:rPr lang="it-IT" dirty="0" smtClean="0"/>
              <a:t>)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456" y="257175"/>
            <a:ext cx="12858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5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Insegnare </a:t>
            </a:r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ora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agli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adulti : le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nuove politiche italiane per l’apprendimento in età adulta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u="sng" dirty="0" smtClean="0"/>
              <a:t>Rilevanza di 2 norme</a:t>
            </a:r>
            <a:r>
              <a:rPr lang="it-IT" dirty="0" smtClean="0"/>
              <a:t>:</a:t>
            </a:r>
          </a:p>
          <a:p>
            <a:r>
              <a:rPr lang="it-IT" b="1" u="sng" dirty="0" smtClean="0">
                <a:solidFill>
                  <a:schemeClr val="accent1">
                    <a:lumMod val="75000"/>
                  </a:schemeClr>
                </a:solidFill>
              </a:rPr>
              <a:t>L n.92 del 2012 </a:t>
            </a:r>
            <a:r>
              <a:rPr 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dirty="0" smtClean="0">
                <a:sym typeface="Wingdings" panose="05000000000000000000" pitchFamily="2" charset="2"/>
              </a:rPr>
              <a:t>  art. 4 ha definito il quadro dell’apprendimento permanente e ha individuato i soggetti istituzionali deputati a definire i criteri generali per la realizzazione di reti territoriali di servizio. </a:t>
            </a:r>
            <a:endParaRPr lang="it-IT" dirty="0" smtClean="0"/>
          </a:p>
          <a:p>
            <a:r>
              <a:rPr lang="it-IT" b="1" u="sng" dirty="0" smtClean="0">
                <a:solidFill>
                  <a:schemeClr val="accent1">
                    <a:lumMod val="75000"/>
                  </a:schemeClr>
                </a:solidFill>
              </a:rPr>
              <a:t>Dl n.13 del 2013 </a:t>
            </a:r>
            <a:r>
              <a:rPr 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dirty="0" smtClean="0">
                <a:sym typeface="Wingdings" panose="05000000000000000000" pitchFamily="2" charset="2"/>
              </a:rPr>
              <a:t> ha definito le norme generali e i livelli essenziali delle prestazioni.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069" y="4933950"/>
            <a:ext cx="10858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0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La modularizzazione dei percorsi di studio </a:t>
            </a:r>
            <a:b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(le UdA)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novità del sistema IA disegnato dal DPR 263/2012 è il riconoscimento della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centralità del soggetto </a:t>
            </a:r>
            <a:r>
              <a:rPr lang="it-IT" dirty="0" smtClean="0"/>
              <a:t>in apprendimento, a partire dalla valorizzazione del suo patrimonio culturale e professionale per arrivare alla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personalizzazione del percorso di studio </a:t>
            </a:r>
            <a:r>
              <a:rPr lang="it-IT" dirty="0" smtClean="0"/>
              <a:t>sulla base di un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Patto formativo individuale.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428" y="4971916"/>
            <a:ext cx="302653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56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Qual è la conditio per la personalizzazione del percorso di studio?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La modularizzazione preventiva del percorso di apprendimento.</a:t>
            </a:r>
          </a:p>
          <a:p>
            <a:r>
              <a:rPr lang="it-IT" b="1" dirty="0" smtClean="0"/>
              <a:t>Infatti senza modularizzazione impossibilità a riconoscere i crediti formativi,</a:t>
            </a:r>
          </a:p>
          <a:p>
            <a:r>
              <a:rPr lang="it-IT" b="1" dirty="0" smtClean="0"/>
              <a:t>Senza riconoscimento dei crediti formativi non vi è personalizzazione dei Piani di studio</a:t>
            </a:r>
          </a:p>
          <a:p>
            <a:r>
              <a:rPr lang="it-IT" b="1" dirty="0" smtClean="0"/>
              <a:t>Senza </a:t>
            </a:r>
            <a:r>
              <a:rPr lang="it-IT" b="1" dirty="0"/>
              <a:t>personalizzazione dei Piani di </a:t>
            </a:r>
            <a:r>
              <a:rPr lang="it-IT" b="1" dirty="0" smtClean="0"/>
              <a:t>studio non vi è sottoscrizione del Patto formativo Individuale </a:t>
            </a:r>
          </a:p>
          <a:p>
            <a:r>
              <a:rPr lang="it-IT" b="1" dirty="0" smtClean="0"/>
              <a:t>Senza </a:t>
            </a:r>
            <a:r>
              <a:rPr lang="it-IT" b="1" dirty="0"/>
              <a:t>Patto formativo Individuale </a:t>
            </a:r>
            <a:r>
              <a:rPr lang="it-IT" b="1" dirty="0" smtClean="0"/>
              <a:t>impossibilità a riconoscere la centralità del soggetto in apprendimento</a:t>
            </a:r>
            <a:endParaRPr lang="it-IT" b="1" dirty="0"/>
          </a:p>
          <a:p>
            <a:endParaRPr lang="it-IT" b="1" dirty="0" smtClean="0"/>
          </a:p>
          <a:p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 </a:t>
            </a:r>
            <a:r>
              <a:rPr lang="it-IT" sz="2900" b="1" dirty="0" smtClean="0">
                <a:solidFill>
                  <a:srgbClr val="FF0000"/>
                </a:solidFill>
              </a:rPr>
              <a:t>quindi ritorno ad una scuola autoreferenziale.</a:t>
            </a:r>
            <a:endParaRPr lang="it-IT" sz="2900" b="1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reccia in giù 5"/>
          <p:cNvSpPr/>
          <p:nvPr/>
        </p:nvSpPr>
        <p:spPr>
          <a:xfrm>
            <a:off x="6251350" y="4662152"/>
            <a:ext cx="484632" cy="489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031" y="4478225"/>
            <a:ext cx="1219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0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 parole chiave</a:t>
            </a: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6583009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84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La parola alla Linee guida </a:t>
            </a:r>
            <a:b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DPR 263/2012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smtClean="0"/>
              <a:t>«</a:t>
            </a:r>
            <a:r>
              <a:rPr lang="it-IT" dirty="0" smtClean="0"/>
              <a:t> </a:t>
            </a:r>
            <a:r>
              <a:rPr lang="it-IT" i="1" dirty="0" smtClean="0"/>
              <a:t>Condizione necessaria e irrinunciabile per il riconoscimento dei crediti e la personalizzazione del percorso è la progettazione per unità di apprendimento da erogare anche a distanza, intese come insieme autonomamente significativo di conoscenze, abilità e competenze correlate ai livelli e ai percorsi didattici.»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(da Linee guida per il passaggio al nuovo ordinamento, §3.5. pag.15)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507" y="1673224"/>
            <a:ext cx="22383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3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 la didattica modulare è una novità?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2600" b="1" dirty="0" smtClean="0"/>
              <a:t>                                                                                                                </a:t>
            </a:r>
            <a:r>
              <a:rPr lang="it-IT" sz="5100" b="1" dirty="0" smtClean="0">
                <a:solidFill>
                  <a:srgbClr val="FF0000"/>
                </a:solidFill>
              </a:rPr>
              <a:t>NO</a:t>
            </a:r>
          </a:p>
          <a:p>
            <a:pPr marL="0" indent="0">
              <a:buNone/>
            </a:pPr>
            <a:r>
              <a:rPr lang="it-IT" sz="3500" dirty="0" smtClean="0"/>
              <a:t>Introdotta nel </a:t>
            </a:r>
            <a:r>
              <a:rPr lang="it-IT" sz="3500" u="sng" dirty="0" smtClean="0">
                <a:solidFill>
                  <a:schemeClr val="accent1">
                    <a:lumMod val="75000"/>
                  </a:schemeClr>
                </a:solidFill>
              </a:rPr>
              <a:t>marzo 2000 dall’Accordo Stato Regioni – enti locali.</a:t>
            </a:r>
          </a:p>
          <a:p>
            <a:pPr marL="0" indent="0">
              <a:buNone/>
            </a:pPr>
            <a:r>
              <a:rPr lang="it-IT" sz="3500" dirty="0" smtClean="0"/>
              <a:t>L’Accordo fornisce indicazioni sul modello formativo per il sistema istruzione/formazione degli adulti.</a:t>
            </a:r>
          </a:p>
          <a:p>
            <a:pPr marL="0" indent="0">
              <a:buNone/>
            </a:pPr>
            <a:r>
              <a:rPr lang="it-IT" sz="3500" b="1" u="sng" dirty="0" smtClean="0">
                <a:solidFill>
                  <a:schemeClr val="accent1">
                    <a:lumMod val="75000"/>
                  </a:schemeClr>
                </a:solidFill>
              </a:rPr>
              <a:t>Nucleo fondante</a:t>
            </a:r>
            <a:r>
              <a:rPr lang="it-IT" sz="3500" dirty="0" smtClean="0"/>
              <a:t>: definizione di «competenza», intesa come dimensione operativa della formazione.</a:t>
            </a:r>
          </a:p>
          <a:p>
            <a:pPr marL="0" indent="0">
              <a:buNone/>
            </a:pPr>
            <a:r>
              <a:rPr lang="it-IT" sz="3500" dirty="0" smtClean="0"/>
              <a:t>Inoltre il §7.6 dell’Accordo definisce il modello formativo e anticipa il DPR 263/2012. </a:t>
            </a:r>
            <a:endParaRPr lang="it-IT" sz="3500" dirty="0"/>
          </a:p>
          <a:p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456" y="1809749"/>
            <a:ext cx="1416005" cy="14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25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Differenze tra moduli e unità di apprendimento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2646592"/>
              </p:ext>
            </p:extLst>
          </p:nvPr>
        </p:nvGraphicFramePr>
        <p:xfrm>
          <a:off x="1484313" y="2667000"/>
          <a:ext cx="10018712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/>
                <a:gridCol w="50093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Differenze</a:t>
                      </a:r>
                      <a:r>
                        <a:rPr lang="it-IT" baseline="0" dirty="0" smtClean="0"/>
                        <a:t> tra moduli                                                     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Unità di apprendimento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MODULO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UdA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 smtClean="0"/>
                        <a:t>Definisce la competenza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 smtClean="0"/>
                        <a:t>È un nucleo concettuale unitario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 smtClean="0"/>
                        <a:t>Si accompagna a una</a:t>
                      </a:r>
                      <a:r>
                        <a:rPr lang="it-IT" baseline="0" dirty="0" smtClean="0"/>
                        <a:t> complessiva riorganizzazione della didattica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 smtClean="0"/>
                        <a:t>Definisce l’obiettivo specifico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 smtClean="0"/>
                        <a:t>I contenuti informativi sono essenziali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 smtClean="0"/>
                        <a:t>Non necessita di una complessiva riorganizzazione della didattica.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24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Vantaggi della didattica modulare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Controllare e razionalizzare i contenuti e i tempi delle attività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Superare la rigida suddivisione della didattica in singole discipline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Favorire percorsi formativi personalizzati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Certificare le competenze acquisite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Facilitare il passaggio e l’integrazione tra differenti sistemi formativi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Agevolare le uscite e i rientri tra scuole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Agevolare il rapporto tra la formazione professionale e il mondo del lavoro.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231" y="810966"/>
            <a:ext cx="857250" cy="8572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68" y="4229099"/>
            <a:ext cx="14763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1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Fasi del processo di modularizzazione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 smtClean="0"/>
              <a:t>Analisi della normativa e della letteratura pertinente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Strutturazione dei moduli (declinazione delle competenze in abilità, conoscenze e descrizione dei livelli prestazionali ai fini della valutazione)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Costruzione delle UdA che compongono i moduli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Sperimentazione delle UdA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Costituzione di un archivio delle UdA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241" y="1733818"/>
            <a:ext cx="19431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6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Costruire le UdA per 4 percorsi di apprendimento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b="1" u="sng" dirty="0" smtClean="0">
                <a:solidFill>
                  <a:schemeClr val="accent1">
                    <a:lumMod val="75000"/>
                  </a:schemeClr>
                </a:solidFill>
              </a:rPr>
              <a:t>Alfabetizzazione </a:t>
            </a:r>
            <a:r>
              <a:rPr lang="it-IT" dirty="0" smtClean="0"/>
              <a:t>e apprendimento della Lingua italiana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u="sng" dirty="0" smtClean="0">
                <a:solidFill>
                  <a:schemeClr val="accent1">
                    <a:lumMod val="75000"/>
                  </a:schemeClr>
                </a:solidFill>
              </a:rPr>
              <a:t>Percorso propedeutico </a:t>
            </a:r>
            <a:r>
              <a:rPr lang="it-IT" dirty="0" smtClean="0"/>
              <a:t>all’accesso al percorso I livello – I periodo didattico (in mancanza di certificazione finale scuola primaria in relazione ai </a:t>
            </a:r>
            <a:r>
              <a:rPr lang="it-IT" dirty="0" err="1" smtClean="0"/>
              <a:t>saperi</a:t>
            </a:r>
            <a:r>
              <a:rPr lang="it-IT" dirty="0" smtClean="0"/>
              <a:t> e competenze attese)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Percorso I livello </a:t>
            </a:r>
            <a:r>
              <a:rPr lang="it-IT" dirty="0" smtClean="0"/>
              <a:t>– I periodo didattico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u="sng" dirty="0">
                <a:solidFill>
                  <a:schemeClr val="accent1">
                    <a:lumMod val="75000"/>
                  </a:schemeClr>
                </a:solidFill>
              </a:rPr>
              <a:t>Percorso I livello </a:t>
            </a:r>
            <a:r>
              <a:rPr lang="it-IT" dirty="0"/>
              <a:t>– </a:t>
            </a:r>
            <a:r>
              <a:rPr lang="it-IT" dirty="0" smtClean="0"/>
              <a:t>II </a:t>
            </a:r>
            <a:r>
              <a:rPr lang="it-IT" dirty="0"/>
              <a:t>periodo </a:t>
            </a:r>
            <a:r>
              <a:rPr lang="it-IT" dirty="0" smtClean="0"/>
              <a:t>didattico (i moduli didattici e le UdA costruite congiuntamente docenti CPIA + docenti IS</a:t>
            </a:r>
            <a:endParaRPr lang="it-IT" dirty="0"/>
          </a:p>
          <a:p>
            <a:pPr marL="457200" indent="-457200">
              <a:buFont typeface="+mj-lt"/>
              <a:buAutoNum type="arabicPeriod"/>
            </a:pPr>
            <a:endParaRPr lang="it-IT" dirty="0" smtClean="0"/>
          </a:p>
          <a:p>
            <a:pPr marL="457200" indent="-45720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66" y="4979987"/>
            <a:ext cx="15335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0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Esempio di scheda di progettazione UdA (prima parte)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4435992"/>
              </p:ext>
            </p:extLst>
          </p:nvPr>
        </p:nvGraphicFramePr>
        <p:xfrm>
          <a:off x="1484311" y="2150557"/>
          <a:ext cx="10018712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/>
                <a:gridCol w="50093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Titolo</a:t>
                      </a:r>
                      <a:r>
                        <a:rPr lang="it-IT" baseline="0" dirty="0" smtClean="0"/>
                        <a:t> (denominazione dell’</a:t>
                      </a:r>
                      <a:r>
                        <a:rPr lang="it-IT" baseline="0" dirty="0" err="1" smtClean="0"/>
                        <a:t>UdA</a:t>
                      </a:r>
                      <a:r>
                        <a:rPr lang="it-IT" baseline="0" dirty="0" smtClean="0"/>
                        <a:t>)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…..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DESTINATARI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Livello e periodo didattico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DURATA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Durata</a:t>
                      </a:r>
                      <a:r>
                        <a:rPr lang="it-IT" baseline="0" dirty="0" smtClean="0"/>
                        <a:t> complessiva in ore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COMPITO O PRODOTTO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Compito che realmente deve essere svolto o prodotto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COMPETENZA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La competenza rappresenta l’articolazione in termini formativi del risultato atteso (compito – prodotto). È il frutto di un uso consapevole/autonomo/responsabile</a:t>
                      </a:r>
                      <a:r>
                        <a:rPr lang="it-IT" baseline="0" dirty="0" smtClean="0"/>
                        <a:t> delle conoscenze, abilità e risorse personali sviluppate e messe in gioco dallo studente.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23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Esempio di scheda di progettazione UdA (seconda parte)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4346383"/>
              </p:ext>
            </p:extLst>
          </p:nvPr>
        </p:nvGraphicFramePr>
        <p:xfrm>
          <a:off x="1484313" y="2438400"/>
          <a:ext cx="1001871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5276"/>
                <a:gridCol w="4973436"/>
              </a:tblGrid>
              <a:tr h="360919">
                <a:tc>
                  <a:txBody>
                    <a:bodyPr/>
                    <a:lstStyle/>
                    <a:p>
                      <a:r>
                        <a:rPr lang="it-IT" dirty="0" smtClean="0"/>
                        <a:t>Seconda parte UdA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31609">
                <a:tc>
                  <a:txBody>
                    <a:bodyPr/>
                    <a:lstStyle/>
                    <a:p>
                      <a:r>
                        <a:rPr lang="it-IT" b="1" dirty="0" smtClean="0"/>
                        <a:t>SAPERI ESSENZIALI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Sono le conoscenze e le abilità che lo studente dovrà acquisire</a:t>
                      </a:r>
                      <a:endParaRPr lang="it-IT" dirty="0"/>
                    </a:p>
                  </a:txBody>
                  <a:tcPr/>
                </a:tc>
              </a:tr>
              <a:tr h="631609">
                <a:tc>
                  <a:txBody>
                    <a:bodyPr/>
                    <a:lstStyle/>
                    <a:p>
                      <a:r>
                        <a:rPr lang="it-IT" b="1" dirty="0" smtClean="0"/>
                        <a:t>REQUISITI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Sono le abilità e le conoscenze da possedere per accedere all’</a:t>
                      </a:r>
                      <a:r>
                        <a:rPr lang="it-IT" dirty="0" err="1" smtClean="0"/>
                        <a:t>UdA</a:t>
                      </a:r>
                      <a:endParaRPr lang="it-IT" dirty="0"/>
                    </a:p>
                  </a:txBody>
                  <a:tcPr/>
                </a:tc>
              </a:tr>
              <a:tr h="1443677">
                <a:tc>
                  <a:txBody>
                    <a:bodyPr/>
                    <a:lstStyle/>
                    <a:p>
                      <a:r>
                        <a:rPr lang="it-IT" b="1" dirty="0" smtClean="0"/>
                        <a:t>METODOLOGIA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La metodologia didattica è la modalità specifica con la quale s’intende esercitare il processo di apprendimento per il raggiungimento dell’esito atteso. Indicare le «pratiche» costituenti</a:t>
                      </a:r>
                      <a:r>
                        <a:rPr lang="it-IT" baseline="0" dirty="0" smtClean="0"/>
                        <a:t> il percorso d’insegnamento/apprendimento.</a:t>
                      </a:r>
                      <a:r>
                        <a:rPr lang="it-IT" dirty="0" smtClean="0"/>
                        <a:t>  </a:t>
                      </a:r>
                      <a:endParaRPr lang="it-IT" dirty="0"/>
                    </a:p>
                  </a:txBody>
                  <a:tcPr/>
                </a:tc>
              </a:tr>
              <a:tr h="360919">
                <a:tc>
                  <a:txBody>
                    <a:bodyPr/>
                    <a:lstStyle/>
                    <a:p>
                      <a:r>
                        <a:rPr lang="it-IT" b="1" dirty="0" smtClean="0"/>
                        <a:t>ATTIVITÀ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Cosa fanno gli studenti…. Tempi/h</a:t>
                      </a:r>
                      <a:r>
                        <a:rPr lang="it-IT" baseline="0" dirty="0" smtClean="0"/>
                        <a:t> per attività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0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Esempio di scheda di progettazione UdA </a:t>
            </a:r>
            <a:b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(terza parte)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7370481"/>
              </p:ext>
            </p:extLst>
          </p:nvPr>
        </p:nvGraphicFramePr>
        <p:xfrm>
          <a:off x="1484313" y="2667000"/>
          <a:ext cx="10018712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/>
                <a:gridCol w="500935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Terza parte UdA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RISORSE UMANE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Docenti ….</a:t>
                      </a:r>
                    </a:p>
                    <a:p>
                      <a:r>
                        <a:rPr lang="it-IT" dirty="0" smtClean="0"/>
                        <a:t>Esperti….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RISORSE MATERIALI/STRUMENTAZIONE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……………….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VALUTAZIONE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Criteri di valutazione. </a:t>
                      </a:r>
                    </a:p>
                    <a:p>
                      <a:r>
                        <a:rPr lang="it-IT" dirty="0" smtClean="0"/>
                        <a:t>Modalità e tipologia di prove di verifica da impiegare per la valutazione in itinere e al termine.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DOCUMENTAZIONE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Modalità e strumenti di documentazione del processo di apprendimento e certificazione degli esiti.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30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Conseguenze della modularizzazione dei percorsi didattici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dirty="0" smtClean="0"/>
              <a:t>Ipotesi d’iscrizione in qualsiasi momento dell’anno con la frequentazione di parti capitalizzabili in momenti successivi.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L’IDA non può essere condizionata dai rigidi meccanismi della scuola ordinaria.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it-IT" dirty="0" smtClean="0"/>
              <a:t>     La progettazione per UdA e la finalità dello sviluppo delle competenze    rendono obsolete le pratiche di valutazione e rende l’assetto organizzativo più simile a quello universitario.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reccia in giù 5"/>
          <p:cNvSpPr/>
          <p:nvPr/>
        </p:nvSpPr>
        <p:spPr>
          <a:xfrm>
            <a:off x="6493666" y="3341396"/>
            <a:ext cx="484632" cy="47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493" y="1570037"/>
            <a:ext cx="9239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2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Perché insegnare agli adulti: quando, dove  e come?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perché ci rimanda al significato della formazione in età adulta.</a:t>
            </a:r>
          </a:p>
          <a:p>
            <a:pPr marL="0" indent="0">
              <a:buNone/>
            </a:pP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Che tipo di insegnamento è?</a:t>
            </a:r>
            <a:endParaRPr lang="it-IT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594" y="2212617"/>
            <a:ext cx="3099516" cy="12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1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Gli strumenti di flessibilità: terza novità introdotta dalle Linee guida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CPIA, in quanto Rete territoriale di servizio, dispone di tre strumenti fondamentali: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La progettazione del percorso per UdA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Il riconoscimento dei crediti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La fruizione a distanza </a:t>
            </a:r>
            <a:r>
              <a:rPr lang="it-IT" dirty="0" smtClean="0"/>
              <a:t>di una parte del percorso ( non + del 20% del monte ore complessivo)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080" y="3395394"/>
            <a:ext cx="1469415" cy="12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La fruizione a distanza (FAD)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Introduzione per la prima volta negli ordinamenti scolastici italiani dell’e-learning nella forma del </a:t>
            </a:r>
            <a:r>
              <a:rPr lang="it-IT" dirty="0" err="1" smtClean="0"/>
              <a:t>blended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r>
              <a:rPr lang="it-IT" dirty="0" smtClean="0"/>
              <a:t>.</a:t>
            </a:r>
          </a:p>
          <a:p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Blended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smtClean="0"/>
              <a:t>= mix di insegnamento tradizionale + formazione mediata dalle nuove tecnologie.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806" y="1790699"/>
            <a:ext cx="1162050" cy="8763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67" y="4805162"/>
            <a:ext cx="2882169" cy="9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0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Due possibilità per i CPIA e </a:t>
            </a:r>
            <a:b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IS con corsi di II livello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8726" y="2187842"/>
            <a:ext cx="10018713" cy="347300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Fruizione a distanza asincrona</a:t>
            </a:r>
            <a:r>
              <a:rPr lang="it-IT" dirty="0" smtClean="0"/>
              <a:t>, con ambienti virtuali e risorse didattiche da definire in uno specifico progetto didattico (fino al 20% del monte ore)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Fruizione a distanza sincrona </a:t>
            </a:r>
            <a:r>
              <a:rPr lang="it-IT" dirty="0" smtClean="0"/>
              <a:t>fra docente presente nelle sedi (associate e/o operative) dei CPIA e gruppi di livello presenti nelle aule a distanza «AGORÀ»: nessun limite di tempo/ore, eccetto alcune attività in presenza: accoglienza e orientamento, consolidamento e verifiche.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AGORÀ =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it-IT" dirty="0" smtClean="0"/>
              <a:t>mbiente interattivo per la Gestione dell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it-IT" dirty="0" smtClean="0"/>
              <a:t>fferta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smtClean="0"/>
              <a:t>formativa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it-IT" dirty="0"/>
              <a:t>ivolta agli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it-IT" dirty="0" smtClean="0"/>
              <a:t>dulti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456" y="685800"/>
            <a:ext cx="2530059" cy="129856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880" y="5062536"/>
            <a:ext cx="2715267" cy="11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7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i="1" dirty="0"/>
              <a:t>L’educazione è l’arma più potente che si possa usare per cambiare il mondo.</a:t>
            </a:r>
            <a:br>
              <a:rPr lang="it-IT" i="1" dirty="0"/>
            </a:br>
            <a:r>
              <a:rPr lang="it-IT" i="1" dirty="0"/>
              <a:t>(Nelson Mandela)</a:t>
            </a:r>
          </a:p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Lo scopo dell’educazione è quello di trasformare gli specchi in finestre.</a:t>
            </a:r>
            <a:br>
              <a:rPr lang="it-IT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(Sydney J. Harris)</a:t>
            </a:r>
          </a:p>
          <a:p>
            <a:r>
              <a:rPr lang="it-IT" i="1" dirty="0"/>
              <a:t>Risparmiare sull’educazione significa investire nell’ignoranza.</a:t>
            </a:r>
            <a:br>
              <a:rPr lang="it-IT" i="1" dirty="0"/>
            </a:br>
            <a:r>
              <a:rPr lang="it-IT" i="1" dirty="0"/>
              <a:t>(Anonimo)</a:t>
            </a:r>
          </a:p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L’educazione è il nostro passaporto per il futuro, poiché il domani appartiene a coloro che oggi si preparano ad affrontarlo.</a:t>
            </a:r>
            <a:br>
              <a:rPr lang="it-IT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(Malcom X)</a:t>
            </a:r>
          </a:p>
          <a:p>
            <a:r>
              <a:rPr lang="it-IT" i="1" dirty="0"/>
              <a:t>L’istruzione finisce nelle classi scolastiche, ma l’educazione finisce solo con la vita.</a:t>
            </a:r>
            <a:br>
              <a:rPr lang="it-IT" i="1" dirty="0"/>
            </a:br>
            <a:r>
              <a:rPr lang="it-IT" i="1" dirty="0"/>
              <a:t>(Frederick William </a:t>
            </a:r>
            <a:r>
              <a:rPr lang="it-IT" i="1" dirty="0" err="1"/>
              <a:t>Robertson</a:t>
            </a:r>
            <a:r>
              <a:rPr lang="it-IT" i="1" dirty="0"/>
              <a:t>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E per finire …</a:t>
            </a:r>
            <a:b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   pensierini</a:t>
            </a:r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862925" y="3111329"/>
            <a:ext cx="8244649" cy="6653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educazione_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269" y="1007010"/>
            <a:ext cx="4311098" cy="13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97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Bibliografia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Duccio Demetrio, "L'</a:t>
            </a:r>
            <a:r>
              <a:rPr lang="it-IT" dirty="0" err="1"/>
              <a:t>eta</a:t>
            </a:r>
            <a:r>
              <a:rPr lang="it-IT" dirty="0"/>
              <a:t> adulta. Teorie dell'identità </a:t>
            </a:r>
            <a:r>
              <a:rPr lang="it-IT" dirty="0" smtClean="0"/>
              <a:t>e pedagogie </a:t>
            </a:r>
            <a:r>
              <a:rPr lang="it-IT" dirty="0"/>
              <a:t>dello sviluppo“, Laterza</a:t>
            </a:r>
          </a:p>
          <a:p>
            <a:r>
              <a:rPr lang="it-IT" dirty="0" err="1" smtClean="0"/>
              <a:t>Alberici</a:t>
            </a:r>
            <a:r>
              <a:rPr lang="it-IT" dirty="0" smtClean="0"/>
              <a:t> </a:t>
            </a:r>
            <a:r>
              <a:rPr lang="it-IT" dirty="0"/>
              <a:t>A. : L’educazione degli adulti, 2002 Carocci</a:t>
            </a:r>
          </a:p>
          <a:p>
            <a:r>
              <a:rPr lang="en-US" dirty="0" smtClean="0"/>
              <a:t>Malcom </a:t>
            </a:r>
            <a:r>
              <a:rPr lang="en-US" dirty="0"/>
              <a:t>Knowles, Elwood F. Holton III , Richard A </a:t>
            </a:r>
            <a:r>
              <a:rPr lang="en-US" dirty="0" smtClean="0"/>
              <a:t>Swanson, “</a:t>
            </a:r>
            <a:r>
              <a:rPr lang="it-IT" dirty="0" smtClean="0"/>
              <a:t>Quando </a:t>
            </a:r>
            <a:r>
              <a:rPr lang="it-IT" dirty="0"/>
              <a:t>l'adulto impara. Andragogia e sviluppo della </a:t>
            </a:r>
            <a:r>
              <a:rPr lang="it-IT" dirty="0" smtClean="0"/>
              <a:t>persona», Franco </a:t>
            </a:r>
            <a:r>
              <a:rPr lang="it-IT" dirty="0"/>
              <a:t>Angeli, Milano, 2008 (9ª edizione, nuova edizione)</a:t>
            </a:r>
          </a:p>
          <a:p>
            <a:r>
              <a:rPr lang="it-IT" dirty="0" smtClean="0"/>
              <a:t>Malcom </a:t>
            </a:r>
            <a:r>
              <a:rPr lang="it-IT" dirty="0" err="1"/>
              <a:t>Knowles</a:t>
            </a:r>
            <a:r>
              <a:rPr lang="it-IT" dirty="0"/>
              <a:t>, La formazione degli adulti </a:t>
            </a:r>
            <a:r>
              <a:rPr lang="it-IT" dirty="0" smtClean="0"/>
              <a:t>come autobiografia</a:t>
            </a:r>
            <a:r>
              <a:rPr lang="it-IT" dirty="0"/>
              <a:t>., Raffaello Cortina Editore, Milano, 1996.</a:t>
            </a:r>
          </a:p>
          <a:p>
            <a:r>
              <a:rPr lang="it-IT" dirty="0" err="1" smtClean="0"/>
              <a:t>Rollnick</a:t>
            </a:r>
            <a:r>
              <a:rPr lang="it-IT" dirty="0" smtClean="0"/>
              <a:t> </a:t>
            </a:r>
            <a:r>
              <a:rPr lang="it-IT" dirty="0"/>
              <a:t>S. Il Colloquio motivazionale: aumentare </a:t>
            </a:r>
            <a:r>
              <a:rPr lang="it-IT" dirty="0" smtClean="0"/>
              <a:t>la disponibilità </a:t>
            </a:r>
            <a:r>
              <a:rPr lang="it-IT" dirty="0"/>
              <a:t>al cambiamento. In Guelfi G.P. e </a:t>
            </a:r>
            <a:r>
              <a:rPr lang="it-IT" dirty="0" err="1"/>
              <a:t>Spiller</a:t>
            </a:r>
            <a:r>
              <a:rPr lang="it-IT" dirty="0"/>
              <a:t> V. (</a:t>
            </a:r>
            <a:r>
              <a:rPr lang="it-IT" dirty="0" err="1"/>
              <a:t>Eds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err="1" smtClean="0"/>
              <a:t>Colosio</a:t>
            </a:r>
            <a:r>
              <a:rPr lang="it-IT" dirty="0" smtClean="0"/>
              <a:t> O. , Il nuovo sistema di istruzione degli adulti, I quaderni della ricerca n.21, </a:t>
            </a:r>
            <a:r>
              <a:rPr lang="it-IT" dirty="0" err="1" smtClean="0"/>
              <a:t>Loesher</a:t>
            </a:r>
            <a:r>
              <a:rPr lang="it-IT" dirty="0" smtClean="0"/>
              <a:t> Editore.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807479"/>
            <a:ext cx="2065031" cy="153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43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25625" cy="110680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Grazie per l’attenzione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4310" y="3503054"/>
            <a:ext cx="10018713" cy="2288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4000" b="1" dirty="0" smtClean="0"/>
              <a:t>capoferri01@gmail.com</a:t>
            </a:r>
            <a:endParaRPr lang="it-IT" sz="40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82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La prima forma di educazione sistematica: molto vicini o molto lontani?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L'educazione degli </a:t>
            </a:r>
            <a:r>
              <a:rPr lang="it-IT" dirty="0" smtClean="0"/>
              <a:t>adulti è </a:t>
            </a:r>
            <a:r>
              <a:rPr lang="it-IT" dirty="0"/>
              <a:t>stata </a:t>
            </a:r>
            <a:r>
              <a:rPr lang="it-IT" dirty="0" smtClean="0"/>
              <a:t>probabilmente la </a:t>
            </a:r>
            <a:r>
              <a:rPr lang="it-IT" dirty="0"/>
              <a:t>prima forma </a:t>
            </a:r>
            <a:r>
              <a:rPr lang="it-IT" dirty="0" smtClean="0"/>
              <a:t>di educazione </a:t>
            </a:r>
            <a:r>
              <a:rPr lang="it-IT" dirty="0"/>
              <a:t>sistematica.</a:t>
            </a:r>
          </a:p>
          <a:p>
            <a:r>
              <a:rPr lang="it-IT" dirty="0"/>
              <a:t>Tutti i grandi maestri </a:t>
            </a:r>
            <a:r>
              <a:rPr lang="it-IT" dirty="0" smtClean="0"/>
              <a:t>dei tempi </a:t>
            </a:r>
            <a:r>
              <a:rPr lang="it-IT" dirty="0"/>
              <a:t>antichi, come Confucio, Socrate, </a:t>
            </a:r>
            <a:r>
              <a:rPr lang="it-IT" dirty="0" smtClean="0"/>
              <a:t>Cicerone, insegnavano </a:t>
            </a:r>
            <a:r>
              <a:rPr lang="it-IT" dirty="0"/>
              <a:t>ad adulti e non ai bambini. </a:t>
            </a:r>
            <a:endParaRPr lang="it-IT" dirty="0" smtClean="0"/>
          </a:p>
          <a:p>
            <a:r>
              <a:rPr lang="it-IT" dirty="0" smtClean="0"/>
              <a:t>Questi</a:t>
            </a:r>
            <a:r>
              <a:rPr lang="it-IT" dirty="0"/>
              <a:t> </a:t>
            </a:r>
            <a:r>
              <a:rPr lang="it-IT" dirty="0" smtClean="0"/>
              <a:t>maestri </a:t>
            </a:r>
            <a:r>
              <a:rPr lang="it-IT" dirty="0"/>
              <a:t>consideravano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l‘apprendimento</a:t>
            </a:r>
            <a:r>
              <a:rPr lang="it-IT" dirty="0"/>
              <a:t> come </a:t>
            </a:r>
            <a:r>
              <a:rPr lang="it-IT" dirty="0" smtClean="0"/>
              <a:t>un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processo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di ricerca </a:t>
            </a:r>
            <a:r>
              <a:rPr lang="it-IT" dirty="0"/>
              <a:t>attiva,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non</a:t>
            </a:r>
            <a:r>
              <a:rPr lang="it-IT" dirty="0"/>
              <a:t> come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una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ricezione passiva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di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contenuti </a:t>
            </a:r>
            <a:r>
              <a:rPr lang="it-IT" dirty="0" smtClean="0"/>
              <a:t>e usavano, </a:t>
            </a:r>
            <a:r>
              <a:rPr lang="it-IT" dirty="0"/>
              <a:t>di </a:t>
            </a:r>
            <a:r>
              <a:rPr lang="it-IT" dirty="0" smtClean="0"/>
              <a:t>conseguenza, metodi </a:t>
            </a:r>
            <a:r>
              <a:rPr lang="it-IT" dirty="0"/>
              <a:t>di insegnamento che </a:t>
            </a:r>
            <a:r>
              <a:rPr lang="it-IT" dirty="0" smtClean="0"/>
              <a:t>coinvolgevano attivamente </a:t>
            </a:r>
            <a:r>
              <a:rPr lang="it-IT" dirty="0"/>
              <a:t>i discenti.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216" y="1749914"/>
            <a:ext cx="2762932" cy="9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0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 bisogni dell’adulto apprendente</a:t>
            </a:r>
            <a:b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Via via </a:t>
            </a:r>
            <a:r>
              <a:rPr lang="it-IT" dirty="0"/>
              <a:t>che gli individui maturano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cresce costantemente  </a:t>
            </a:r>
            <a:r>
              <a:rPr lang="it-IT" dirty="0" smtClean="0"/>
              <a:t>il loro </a:t>
            </a:r>
            <a:r>
              <a:rPr lang="it-IT" dirty="0"/>
              <a:t>bisogno e la loro capacità di </a:t>
            </a:r>
            <a:r>
              <a:rPr lang="it-IT" dirty="0" smtClean="0"/>
              <a:t>essere autonomi</a:t>
            </a:r>
            <a:r>
              <a:rPr lang="it-IT" dirty="0"/>
              <a:t>, di organizzare e </a:t>
            </a:r>
            <a:r>
              <a:rPr lang="it-IT" dirty="0" smtClean="0"/>
              <a:t>utilizzare l’esperienza </a:t>
            </a:r>
            <a:r>
              <a:rPr lang="it-IT" dirty="0"/>
              <a:t>di apprendimento </a:t>
            </a:r>
            <a:r>
              <a:rPr lang="it-IT" dirty="0" smtClean="0"/>
              <a:t>in relazione ai </a:t>
            </a:r>
            <a:r>
              <a:rPr lang="it-IT" dirty="0"/>
              <a:t>problemi della </a:t>
            </a:r>
            <a:r>
              <a:rPr lang="it-IT" dirty="0" smtClean="0"/>
              <a:t>loro vita reale.</a:t>
            </a:r>
            <a:endParaRPr lang="it-IT" dirty="0"/>
          </a:p>
          <a:p>
            <a:r>
              <a:rPr lang="it-IT" dirty="0"/>
              <a:t>I metodi della pedagogia non sono </a:t>
            </a:r>
            <a:r>
              <a:rPr lang="it-IT" dirty="0" smtClean="0"/>
              <a:t>più adatti </a:t>
            </a:r>
            <a:r>
              <a:rPr lang="it-IT" dirty="0"/>
              <a:t>in età </a:t>
            </a:r>
            <a:r>
              <a:rPr lang="it-IT" dirty="0" smtClean="0"/>
              <a:t>adulta.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689" y="4382997"/>
            <a:ext cx="18097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0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L’andragogia di M. </a:t>
            </a:r>
            <a:r>
              <a:rPr lang="it-IT" sz="36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Knowles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 i presupposti…</a:t>
            </a:r>
            <a:b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b="1" dirty="0" smtClean="0">
                <a:solidFill>
                  <a:srgbClr val="FF0000"/>
                </a:solidFill>
              </a:rPr>
              <a:t>un po’ di teoria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i="1" u="sng" dirty="0">
                <a:solidFill>
                  <a:schemeClr val="accent1">
                    <a:lumMod val="75000"/>
                  </a:schemeClr>
                </a:solidFill>
              </a:rPr>
              <a:t>Il bisogno di conoscere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dirty="0"/>
              <a:t>gli adulti sentono l'esigenza di </a:t>
            </a:r>
            <a:r>
              <a:rPr lang="it-IT" dirty="0" smtClean="0"/>
              <a:t>sapere perché </a:t>
            </a:r>
            <a:r>
              <a:rPr lang="it-IT" dirty="0"/>
              <a:t>occorra apprendere qualcosa.</a:t>
            </a:r>
          </a:p>
          <a:p>
            <a:r>
              <a:rPr lang="it-IT" b="1" i="1" u="sng" dirty="0">
                <a:solidFill>
                  <a:schemeClr val="accent1">
                    <a:lumMod val="75000"/>
                  </a:schemeClr>
                </a:solidFill>
              </a:rPr>
              <a:t>Il concetto di sé del discente</a:t>
            </a:r>
            <a:r>
              <a:rPr lang="it-IT" dirty="0"/>
              <a:t>: </a:t>
            </a:r>
            <a:r>
              <a:rPr lang="it-IT" dirty="0" smtClean="0"/>
              <a:t>gli </a:t>
            </a:r>
            <a:r>
              <a:rPr lang="it-IT" dirty="0"/>
              <a:t>adulti desiderano </a:t>
            </a:r>
            <a:r>
              <a:rPr lang="it-IT" dirty="0" smtClean="0"/>
              <a:t>essere trattati </a:t>
            </a:r>
            <a:r>
              <a:rPr lang="it-IT" dirty="0"/>
              <a:t>e considerati come persone capaci di </a:t>
            </a:r>
            <a:r>
              <a:rPr lang="it-IT" dirty="0" smtClean="0"/>
              <a:t>gestirsi autonomamente</a:t>
            </a:r>
            <a:r>
              <a:rPr lang="it-IT" dirty="0"/>
              <a:t>. Se pensano che altri stiano cercando di </a:t>
            </a:r>
            <a:r>
              <a:rPr lang="it-IT" dirty="0" smtClean="0"/>
              <a:t>imporre loro </a:t>
            </a:r>
            <a:r>
              <a:rPr lang="it-IT" dirty="0"/>
              <a:t>la propria volontà, la respingono (“insegnatemi qualcosa </a:t>
            </a:r>
            <a:r>
              <a:rPr lang="it-IT" dirty="0" smtClean="0"/>
              <a:t>se siete </a:t>
            </a:r>
            <a:r>
              <a:rPr lang="it-IT" dirty="0"/>
              <a:t>capaci...”)</a:t>
            </a:r>
          </a:p>
          <a:p>
            <a:r>
              <a:rPr lang="it-IT" b="1" i="1" u="sng" dirty="0">
                <a:solidFill>
                  <a:schemeClr val="accent1">
                    <a:lumMod val="75000"/>
                  </a:schemeClr>
                </a:solidFill>
              </a:rPr>
              <a:t>Il ruolo dell'esperienza</a:t>
            </a:r>
            <a:r>
              <a:rPr lang="it-IT" dirty="0"/>
              <a:t>: </a:t>
            </a:r>
            <a:r>
              <a:rPr lang="it-IT" dirty="0" smtClean="0"/>
              <a:t>l’adulto </a:t>
            </a:r>
            <a:r>
              <a:rPr lang="it-IT" dirty="0"/>
              <a:t>affronta il momento </a:t>
            </a:r>
            <a:r>
              <a:rPr lang="it-IT" dirty="0" smtClean="0"/>
              <a:t>formativo con </a:t>
            </a:r>
            <a:r>
              <a:rPr lang="it-IT" dirty="0"/>
              <a:t>un bagaglio di conoscenze ed esperienze precedenti </a:t>
            </a:r>
            <a:r>
              <a:rPr lang="it-IT" dirty="0" smtClean="0"/>
              <a:t>che assicurano </a:t>
            </a:r>
            <a:r>
              <a:rPr lang="it-IT" dirty="0"/>
              <a:t>maggiore ricchezza e possibilità d'utilizzo di </a:t>
            </a:r>
            <a:r>
              <a:rPr lang="it-IT" dirty="0" smtClean="0"/>
              <a:t>risorse interne</a:t>
            </a:r>
            <a:r>
              <a:rPr lang="it-IT" dirty="0"/>
              <a:t>, ma anche, a volte, una “zavorra” di preconcetti </a:t>
            </a:r>
            <a:r>
              <a:rPr lang="it-IT" dirty="0" smtClean="0"/>
              <a:t>e pregiudizi </a:t>
            </a:r>
            <a:r>
              <a:rPr lang="it-IT" dirty="0"/>
              <a:t>difficile da scaricare. Inoltre qualsiasi gruppo di </a:t>
            </a:r>
            <a:r>
              <a:rPr lang="it-IT" dirty="0" smtClean="0"/>
              <a:t>adulti sarà </a:t>
            </a:r>
            <a:r>
              <a:rPr lang="it-IT" dirty="0"/>
              <a:t>più eterogeneo (per background, obiettivi, esperienze, …) </a:t>
            </a:r>
            <a:r>
              <a:rPr lang="it-IT" dirty="0" smtClean="0"/>
              <a:t>di quanto </a:t>
            </a:r>
            <a:r>
              <a:rPr lang="it-IT" dirty="0"/>
              <a:t>non accada in gruppi di giovani.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248" y="0"/>
            <a:ext cx="20097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5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L’andragogia di M. 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Knowles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 i presupposti</a:t>
            </a:r>
            <a:endParaRPr lang="it-IT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b="1" u="sng" dirty="0">
                <a:solidFill>
                  <a:schemeClr val="accent1">
                    <a:lumMod val="75000"/>
                  </a:schemeClr>
                </a:solidFill>
              </a:rPr>
              <a:t>La disponibilità ad apprendere</a:t>
            </a:r>
            <a:r>
              <a:rPr lang="it-IT" dirty="0"/>
              <a:t>: quanto </a:t>
            </a:r>
            <a:r>
              <a:rPr lang="it-IT" dirty="0" smtClean="0"/>
              <a:t>viene insegnato </a:t>
            </a:r>
            <a:r>
              <a:rPr lang="it-IT" dirty="0"/>
              <a:t>deve migliorare le competenze e </a:t>
            </a:r>
            <a:r>
              <a:rPr lang="it-IT" dirty="0" smtClean="0"/>
              <a:t>deve poter </a:t>
            </a:r>
            <a:r>
              <a:rPr lang="it-IT" dirty="0"/>
              <a:t>essere applicato in modo efficace alla </a:t>
            </a:r>
            <a:r>
              <a:rPr lang="it-IT" dirty="0" smtClean="0"/>
              <a:t>vita quotidiana</a:t>
            </a:r>
            <a:r>
              <a:rPr lang="it-IT" dirty="0"/>
              <a:t>.</a:t>
            </a:r>
          </a:p>
          <a:p>
            <a:r>
              <a:rPr lang="it-IT" b="1" u="sng" dirty="0">
                <a:solidFill>
                  <a:schemeClr val="accent1">
                    <a:lumMod val="75000"/>
                  </a:schemeClr>
                </a:solidFill>
              </a:rPr>
              <a:t>L'orientamento verso l'apprendimento</a:t>
            </a:r>
            <a:r>
              <a:rPr lang="it-IT" dirty="0"/>
              <a:t>: </a:t>
            </a:r>
            <a:r>
              <a:rPr lang="it-IT" dirty="0" smtClean="0"/>
              <a:t>non deve </a:t>
            </a:r>
            <a:r>
              <a:rPr lang="it-IT" dirty="0"/>
              <a:t>essere centrato sulle </a:t>
            </a:r>
            <a:r>
              <a:rPr lang="it-IT" dirty="0" smtClean="0"/>
              <a:t>materie, </a:t>
            </a:r>
            <a:r>
              <a:rPr lang="it-IT" dirty="0"/>
              <a:t>ma sulla </a:t>
            </a:r>
            <a:r>
              <a:rPr lang="it-IT" dirty="0" smtClean="0"/>
              <a:t>vita reale</a:t>
            </a:r>
            <a:r>
              <a:rPr lang="it-IT" dirty="0"/>
              <a:t>. Gli adulti infatti apprendono </a:t>
            </a:r>
            <a:r>
              <a:rPr lang="it-IT" dirty="0" smtClean="0"/>
              <a:t>nuove conoscenze</a:t>
            </a:r>
            <a:r>
              <a:rPr lang="it-IT" dirty="0"/>
              <a:t>, </a:t>
            </a:r>
            <a:r>
              <a:rPr lang="it-IT" dirty="0" smtClean="0"/>
              <a:t>aumentano la loro capacità </a:t>
            </a:r>
            <a:r>
              <a:rPr lang="it-IT" dirty="0"/>
              <a:t>di comprensione, </a:t>
            </a:r>
            <a:r>
              <a:rPr lang="it-IT" dirty="0" smtClean="0"/>
              <a:t>molto </a:t>
            </a:r>
            <a:r>
              <a:rPr lang="it-IT" dirty="0"/>
              <a:t>più efficacemente </a:t>
            </a:r>
            <a:r>
              <a:rPr lang="it-IT" dirty="0" smtClean="0"/>
              <a:t>in </a:t>
            </a:r>
            <a:r>
              <a:rPr lang="it-IT" dirty="0"/>
              <a:t>questo contesto.</a:t>
            </a:r>
          </a:p>
          <a:p>
            <a:r>
              <a:rPr lang="it-IT" b="1" u="sng" dirty="0">
                <a:solidFill>
                  <a:schemeClr val="accent1">
                    <a:lumMod val="75000"/>
                  </a:schemeClr>
                </a:solidFill>
              </a:rPr>
              <a:t>La motivazione</a:t>
            </a:r>
            <a:r>
              <a:rPr lang="it-IT" dirty="0"/>
              <a:t>: nel caso degli adulti le </a:t>
            </a:r>
            <a:r>
              <a:rPr lang="it-IT" dirty="0" smtClean="0"/>
              <a:t>motivazioni interne </a:t>
            </a:r>
            <a:r>
              <a:rPr lang="it-IT" dirty="0"/>
              <a:t>sono in genere più forti delle </a:t>
            </a:r>
            <a:r>
              <a:rPr lang="it-IT" dirty="0" smtClean="0"/>
              <a:t>pressioni esterne</a:t>
            </a:r>
            <a:r>
              <a:rPr lang="it-IT" dirty="0"/>
              <a:t>, soddisfacendo i bisogni psicologici innati </a:t>
            </a:r>
            <a:r>
              <a:rPr lang="it-IT" dirty="0" smtClean="0"/>
              <a:t>di competenza</a:t>
            </a:r>
            <a:r>
              <a:rPr lang="it-IT" dirty="0"/>
              <a:t>, autonomia e relazione.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822" y="199689"/>
            <a:ext cx="16764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5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7994" y="557011"/>
            <a:ext cx="10018713" cy="1752599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Chi è Malcolm  </a:t>
            </a:r>
            <a:r>
              <a:rPr lang="it-IT" sz="32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Knowles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</a:t>
            </a:r>
            <a:r>
              <a:rPr lang="it-IT" b="1" dirty="0"/>
              <a:t>andragogia</a:t>
            </a:r>
            <a:r>
              <a:rPr lang="it-IT" dirty="0"/>
              <a:t> è una teoria dell'</a:t>
            </a:r>
            <a:r>
              <a:rPr lang="it-IT" dirty="0">
                <a:hlinkClick r:id="rId2" tooltip="Apprendimento"/>
              </a:rPr>
              <a:t>apprendimento</a:t>
            </a:r>
            <a:r>
              <a:rPr lang="it-IT" dirty="0"/>
              <a:t> ed </a:t>
            </a:r>
            <a:r>
              <a:rPr lang="it-IT" dirty="0">
                <a:hlinkClick r:id="rId3" tooltip="Educazione"/>
              </a:rPr>
              <a:t>educazione</a:t>
            </a:r>
            <a:r>
              <a:rPr lang="it-IT" dirty="0"/>
              <a:t> degli adulti. Il termine è stato coniato in analogia a quello di </a:t>
            </a:r>
            <a:r>
              <a:rPr lang="it-IT" dirty="0">
                <a:hlinkClick r:id="rId4" tooltip="Pedagogia"/>
              </a:rPr>
              <a:t>pedagogia</a:t>
            </a:r>
            <a:r>
              <a:rPr lang="it-IT" dirty="0"/>
              <a:t>, che deriva dal greco πα</a:t>
            </a:r>
            <a:r>
              <a:rPr lang="it-IT" dirty="0" err="1"/>
              <a:t>ῖς</a:t>
            </a:r>
            <a:r>
              <a:rPr lang="it-IT" dirty="0"/>
              <a:t> </a:t>
            </a:r>
            <a:r>
              <a:rPr lang="it-IT" i="1" dirty="0" err="1"/>
              <a:t>pais</a:t>
            </a:r>
            <a:r>
              <a:rPr lang="it-IT" dirty="0"/>
              <a:t>, bambino, e </a:t>
            </a:r>
            <a:r>
              <a:rPr lang="it-IT" dirty="0" err="1"/>
              <a:t>ἄγω</a:t>
            </a:r>
            <a:r>
              <a:rPr lang="it-IT" dirty="0"/>
              <a:t> ago, </a:t>
            </a:r>
            <a:r>
              <a:rPr lang="it-IT" i="1" dirty="0"/>
              <a:t>condurre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Si </a:t>
            </a:r>
            <a:r>
              <a:rPr lang="it-IT" dirty="0"/>
              <a:t>tratta di un modello incentrato sui bisogni e gli interessi di apprendimento degli adulti (i quali in generale sono diversi da quelli dei bambini), che ha trovato in </a:t>
            </a:r>
            <a:r>
              <a:rPr lang="it-IT" b="1" dirty="0">
                <a:hlinkClick r:id="rId5" tooltip="Malcolm Knowles"/>
              </a:rPr>
              <a:t>Malcolm </a:t>
            </a:r>
            <a:r>
              <a:rPr lang="it-IT" b="1" dirty="0" err="1">
                <a:hlinkClick r:id="rId5" tooltip="Malcolm Knowles"/>
              </a:rPr>
              <a:t>Knowles</a:t>
            </a:r>
            <a:r>
              <a:rPr lang="it-IT" dirty="0"/>
              <a:t> il suo massimo esponente.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3665" y="1017431"/>
            <a:ext cx="1803042" cy="9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8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 ancora una distinzione iniziale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Quando </a:t>
            </a:r>
            <a:r>
              <a:rPr lang="it-IT" b="1" dirty="0"/>
              <a:t>l’apprendimento </a:t>
            </a:r>
            <a:r>
              <a:rPr lang="it-IT" dirty="0"/>
              <a:t>è di tipo </a:t>
            </a:r>
            <a:r>
              <a:rPr lang="it-IT" b="1" dirty="0"/>
              <a:t>semplice</a:t>
            </a:r>
            <a:r>
              <a:rPr lang="it-IT" dirty="0"/>
              <a:t>, per </a:t>
            </a:r>
            <a:r>
              <a:rPr lang="it-IT" dirty="0" smtClean="0"/>
              <a:t>la persona </a:t>
            </a:r>
            <a:r>
              <a:rPr lang="it-IT" dirty="0"/>
              <a:t>si tratta di una somma di nuove </a:t>
            </a:r>
            <a:r>
              <a:rPr lang="it-IT" dirty="0" smtClean="0"/>
              <a:t>informazioni verso </a:t>
            </a:r>
            <a:r>
              <a:rPr lang="it-IT" dirty="0"/>
              <a:t>un insieme di conoscenze di cui già </a:t>
            </a:r>
            <a:r>
              <a:rPr lang="it-IT" dirty="0" smtClean="0"/>
              <a:t>dispone.</a:t>
            </a:r>
            <a:endParaRPr lang="it-IT" dirty="0"/>
          </a:p>
          <a:p>
            <a:r>
              <a:rPr lang="it-IT" b="1" dirty="0"/>
              <a:t>Nell’apprendimento complesso </a:t>
            </a:r>
            <a:r>
              <a:rPr lang="it-IT" dirty="0"/>
              <a:t>si tratta di imparare </a:t>
            </a:r>
            <a:r>
              <a:rPr lang="it-IT" dirty="0" smtClean="0"/>
              <a:t>un nuovo </a:t>
            </a:r>
            <a:r>
              <a:rPr lang="it-IT" dirty="0"/>
              <a:t>approccio al lavoro, un nuovo ruolo, </a:t>
            </a:r>
            <a:r>
              <a:rPr lang="it-IT" dirty="0" smtClean="0"/>
              <a:t>nuovi comportamenti </a:t>
            </a:r>
            <a:r>
              <a:rPr lang="it-IT" dirty="0"/>
              <a:t>o strategie. L’apprendimento più </a:t>
            </a:r>
            <a:r>
              <a:rPr lang="it-IT" dirty="0" smtClean="0"/>
              <a:t>che una </a:t>
            </a:r>
            <a:r>
              <a:rPr lang="it-IT" dirty="0"/>
              <a:t>somma diventa una moltiplicazione, perché </a:t>
            </a:r>
            <a:r>
              <a:rPr lang="it-IT" dirty="0" smtClean="0"/>
              <a:t>implica l’operazione </a:t>
            </a:r>
            <a:r>
              <a:rPr lang="it-IT" dirty="0"/>
              <a:t>di rimettere complessivamente in </a:t>
            </a:r>
            <a:r>
              <a:rPr lang="it-IT" dirty="0" smtClean="0"/>
              <a:t>gioco idee</a:t>
            </a:r>
            <a:r>
              <a:rPr lang="it-IT" dirty="0"/>
              <a:t>, valori e stili che si ricombinano e arricchiscono.</a:t>
            </a:r>
          </a:p>
          <a:p>
            <a:r>
              <a:rPr lang="it-IT" dirty="0"/>
              <a:t>Spesso l’apprendimento semplice viene indicato con </a:t>
            </a:r>
            <a:r>
              <a:rPr lang="it-IT" dirty="0" smtClean="0"/>
              <a:t>i termini </a:t>
            </a:r>
            <a:r>
              <a:rPr lang="it-IT" dirty="0"/>
              <a:t>addestramento e/o aggiornamento, </a:t>
            </a:r>
            <a:r>
              <a:rPr lang="it-IT" dirty="0" smtClean="0"/>
              <a:t>quello complesso </a:t>
            </a:r>
            <a:r>
              <a:rPr lang="it-IT" dirty="0"/>
              <a:t>con la parola formazione.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Patrizia Capoferri - Brescia, 16 febbraio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302" y="549766"/>
            <a:ext cx="2128234" cy="20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0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369</TotalTime>
  <Words>2462</Words>
  <Application>Microsoft Office PowerPoint</Application>
  <PresentationFormat>Personalizzato</PresentationFormat>
  <Paragraphs>260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Parallasse</vt:lpstr>
      <vt:lpstr>Insegnare agli adulti : aspetti metodologici didattici</vt:lpstr>
      <vt:lpstr>Le parole chiave</vt:lpstr>
      <vt:lpstr>Perché insegnare agli adulti: quando, dove  e come?</vt:lpstr>
      <vt:lpstr>La prima forma di educazione sistematica: molto vicini o molto lontani?</vt:lpstr>
      <vt:lpstr>I bisogni dell’adulto apprendente Come?</vt:lpstr>
      <vt:lpstr>L’andragogia di M. Knowles: i presupposti… un po’ di teoria</vt:lpstr>
      <vt:lpstr>L’andragogia di M. Knowles: i presupposti</vt:lpstr>
      <vt:lpstr>Chi è Malcolm  Knowles? </vt:lpstr>
      <vt:lpstr>E ancora una distinzione iniziale</vt:lpstr>
      <vt:lpstr>Come progettare la formazione degli adulti?</vt:lpstr>
      <vt:lpstr>La formazione frontale non è da cancellare</vt:lpstr>
      <vt:lpstr>Non abusiamo del gruppo</vt:lpstr>
      <vt:lpstr>Cooperative learning: la formazione frontale di gruppo</vt:lpstr>
      <vt:lpstr>Attenzione ai limiti</vt:lpstr>
      <vt:lpstr>Le regole della progettazione</vt:lpstr>
      <vt:lpstr>Dalla teoria alla pratica: la mission dell’Educazione degli adulti per correggere un affresco cupo</vt:lpstr>
      <vt:lpstr>Insegnare ora agli adulti : le nuove politiche italiane per l’apprendimento in età adulta</vt:lpstr>
      <vt:lpstr>La modularizzazione dei percorsi di studio  (le UdA)</vt:lpstr>
      <vt:lpstr>Qual è la conditio per la personalizzazione del percorso di studio?</vt:lpstr>
      <vt:lpstr>La parola alla Linee guida  DPR 263/2012</vt:lpstr>
      <vt:lpstr>Ma la didattica modulare è una novità?</vt:lpstr>
      <vt:lpstr>Differenze tra moduli e unità di apprendimento</vt:lpstr>
      <vt:lpstr>Vantaggi della didattica modulare</vt:lpstr>
      <vt:lpstr>Fasi del processo di modularizzazione</vt:lpstr>
      <vt:lpstr>Costruire le UdA per 4 percorsi di apprendimento</vt:lpstr>
      <vt:lpstr>Esempio di scheda di progettazione UdA (prima parte)</vt:lpstr>
      <vt:lpstr>Esempio di scheda di progettazione UdA (seconda parte)</vt:lpstr>
      <vt:lpstr>Esempio di scheda di progettazione UdA  (terza parte)</vt:lpstr>
      <vt:lpstr>Conseguenze della modularizzazione dei percorsi didattici</vt:lpstr>
      <vt:lpstr>Gli strumenti di flessibilità: terza novità introdotta dalle Linee guida</vt:lpstr>
      <vt:lpstr>La fruizione a distanza (FAD)</vt:lpstr>
      <vt:lpstr>Due possibilità per i CPIA e  IS con corsi di II livello</vt:lpstr>
      <vt:lpstr>                    E per finire …                           pensierini</vt:lpstr>
      <vt:lpstr>Bibliografia</vt:lpstr>
      <vt:lpstr>Grazie per l’attenzione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Insegnare agli adulti : aspetti metodologici didattici</dc:title>
  <dc:creator>Avigo</dc:creator>
  <cp:lastModifiedBy>Antonello Sabatti</cp:lastModifiedBy>
  <cp:revision>48</cp:revision>
  <dcterms:created xsi:type="dcterms:W3CDTF">2016-02-09T14:38:58Z</dcterms:created>
  <dcterms:modified xsi:type="dcterms:W3CDTF">2016-02-25T19:40:39Z</dcterms:modified>
</cp:coreProperties>
</file>